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1"/>
  </p:notesMasterIdLst>
  <p:sldIdLst>
    <p:sldId id="284" r:id="rId2"/>
    <p:sldId id="405" r:id="rId3"/>
    <p:sldId id="388" r:id="rId4"/>
    <p:sldId id="376" r:id="rId5"/>
    <p:sldId id="401" r:id="rId6"/>
    <p:sldId id="378" r:id="rId7"/>
    <p:sldId id="379" r:id="rId8"/>
    <p:sldId id="259" r:id="rId9"/>
    <p:sldId id="384" r:id="rId10"/>
    <p:sldId id="385" r:id="rId11"/>
    <p:sldId id="402" r:id="rId12"/>
    <p:sldId id="413" r:id="rId13"/>
    <p:sldId id="386" r:id="rId14"/>
    <p:sldId id="387" r:id="rId15"/>
    <p:sldId id="400" r:id="rId16"/>
    <p:sldId id="341" r:id="rId17"/>
    <p:sldId id="342" r:id="rId18"/>
    <p:sldId id="390" r:id="rId19"/>
    <p:sldId id="391" r:id="rId20"/>
    <p:sldId id="392" r:id="rId21"/>
    <p:sldId id="406" r:id="rId22"/>
    <p:sldId id="407" r:id="rId23"/>
    <p:sldId id="393" r:id="rId24"/>
    <p:sldId id="395" r:id="rId25"/>
    <p:sldId id="397" r:id="rId26"/>
    <p:sldId id="398" r:id="rId27"/>
    <p:sldId id="408" r:id="rId28"/>
    <p:sldId id="399" r:id="rId29"/>
    <p:sldId id="260" r:id="rId30"/>
    <p:sldId id="261" r:id="rId31"/>
    <p:sldId id="262" r:id="rId32"/>
    <p:sldId id="332" r:id="rId33"/>
    <p:sldId id="403" r:id="rId34"/>
    <p:sldId id="264" r:id="rId35"/>
    <p:sldId id="265" r:id="rId36"/>
    <p:sldId id="266" r:id="rId37"/>
    <p:sldId id="416" r:id="rId38"/>
    <p:sldId id="275" r:id="rId39"/>
    <p:sldId id="366" r:id="rId40"/>
    <p:sldId id="276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5" r:id="rId49"/>
    <p:sldId id="367" r:id="rId50"/>
    <p:sldId id="307" r:id="rId51"/>
    <p:sldId id="308" r:id="rId52"/>
    <p:sldId id="309" r:id="rId53"/>
    <p:sldId id="312" r:id="rId54"/>
    <p:sldId id="310" r:id="rId55"/>
    <p:sldId id="311" r:id="rId56"/>
    <p:sldId id="313" r:id="rId57"/>
    <p:sldId id="350" r:id="rId58"/>
    <p:sldId id="314" r:id="rId59"/>
    <p:sldId id="315" r:id="rId60"/>
    <p:sldId id="316" r:id="rId61"/>
    <p:sldId id="317" r:id="rId62"/>
    <p:sldId id="414" r:id="rId63"/>
    <p:sldId id="370" r:id="rId64"/>
    <p:sldId id="359" r:id="rId65"/>
    <p:sldId id="319" r:id="rId66"/>
    <p:sldId id="334" r:id="rId67"/>
    <p:sldId id="371" r:id="rId68"/>
    <p:sldId id="329" r:id="rId69"/>
    <p:sldId id="363" r:id="rId70"/>
    <p:sldId id="369" r:id="rId71"/>
    <p:sldId id="372" r:id="rId72"/>
    <p:sldId id="373" r:id="rId73"/>
    <p:sldId id="381" r:id="rId74"/>
    <p:sldId id="380" r:id="rId75"/>
    <p:sldId id="383" r:id="rId76"/>
    <p:sldId id="337" r:id="rId77"/>
    <p:sldId id="338" r:id="rId78"/>
    <p:sldId id="375" r:id="rId79"/>
    <p:sldId id="343" r:id="rId80"/>
    <p:sldId id="404" r:id="rId81"/>
    <p:sldId id="362" r:id="rId82"/>
    <p:sldId id="409" r:id="rId83"/>
    <p:sldId id="415" r:id="rId84"/>
    <p:sldId id="410" r:id="rId85"/>
    <p:sldId id="411" r:id="rId86"/>
    <p:sldId id="412" r:id="rId87"/>
    <p:sldId id="346" r:id="rId88"/>
    <p:sldId id="365" r:id="rId89"/>
    <p:sldId id="327" r:id="rId9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1410" y="-72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126B1-401E-4B78-B726-24AEAD1CA27C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11180-6700-4BC3-B9D7-2F4CD33D93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6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134BB8B-2F68-41EB-B486-78F9B657E6B7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94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03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87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16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11180-6700-4BC3-B9D7-2F4CD33D936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1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43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11180-6700-4BC3-B9D7-2F4CD33D936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1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23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8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94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03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5AD7C-8967-468C-9CAF-F142EB6400B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93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88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6D632-0826-4ABF-9F2F-2790F062397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41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18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87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01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DF9AF-665D-4C65-BF2F-8DAE2A019DE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15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1E85D-EDF2-473D-B4B1-CB1DE988CAF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37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6D632-0826-4ABF-9F2F-2790F062397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31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DF9AF-665D-4C65-BF2F-8DAE2A019DE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15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93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FF7AC-C218-4133-9A07-BD1B7D969F1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6D632-0826-4ABF-9F2F-2790F062397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08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fld id="{75F2E262-3F78-4596-A029-BD5AA5F2593C}" type="slidenum">
              <a:rPr lang="zh-CN" altLang="en-US" sz="1200" smtClean="0">
                <a:solidFill>
                  <a:srgbClr val="000000"/>
                </a:solidFill>
              </a:rPr>
              <a:pPr/>
              <a:t>54</a:t>
            </a:fld>
            <a:endParaRPr lang="zh-CN" altLang="en-US" sz="1200" smtClean="0">
              <a:solidFill>
                <a:srgbClr val="000000"/>
              </a:solidFill>
            </a:endParaRPr>
          </a:p>
        </p:txBody>
      </p:sp>
      <p:sp>
        <p:nvSpPr>
          <p:cNvPr id="51205" name="日期占位符 5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fld id="{9CF77007-3A02-4C2F-8F1C-549D5DDB363F}" type="datetime1">
              <a:rPr lang="zh-CN" altLang="en-US" sz="1200" smtClean="0"/>
              <a:pPr/>
              <a:t>2013/9/12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fld id="{DD22F856-FAFD-4BDB-9C8A-5DF5C52308AC}" type="slidenum">
              <a:rPr lang="zh-CN" altLang="en-US" sz="1200" smtClean="0">
                <a:solidFill>
                  <a:srgbClr val="000000"/>
                </a:solidFill>
              </a:rPr>
              <a:pPr/>
              <a:t>55</a:t>
            </a:fld>
            <a:endParaRPr lang="zh-CN" altLang="en-US" sz="1200" smtClean="0">
              <a:solidFill>
                <a:srgbClr val="000000"/>
              </a:solidFill>
            </a:endParaRPr>
          </a:p>
        </p:txBody>
      </p:sp>
      <p:sp>
        <p:nvSpPr>
          <p:cNvPr id="52229" name="日期占位符 5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fld id="{553831E7-2BD6-4D31-BD7D-9FF14A575285}" type="datetime1">
              <a:rPr lang="zh-CN" altLang="en-US" sz="1200" smtClean="0"/>
              <a:pPr/>
              <a:t>2013/9/12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DF9AF-665D-4C65-BF2F-8DAE2A019DE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15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11180-6700-4BC3-B9D7-2F4CD33D936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71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486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6D632-0826-4ABF-9F2F-2790F062397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183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263F9-77F8-4436-BF75-262CB20408B5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23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53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03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25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32E6-EBC6-424C-B745-36275710CA2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355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11180-6700-4BC3-B9D7-2F4CD33D936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47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11180-6700-4BC3-B9D7-2F4CD33D936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89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DF9AF-665D-4C65-BF2F-8DAE2A019DE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15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F47BC-BF09-496B-AA11-35ED7B41C2B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703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F47BC-BF09-496B-AA11-35ED7B41C2B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60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549E-F3B7-4A11-8FEF-FDC9D5EC8DE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505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DF9AF-665D-4C65-BF2F-8DAE2A019DE4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260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ABD4-87F3-4CBA-8EE3-E1F7CA40AAF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70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4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4F6C-7FD4-4A6C-BEB7-50D89BF85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7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9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6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3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49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01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0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5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/>
            </a:lvl1pPr>
          </a:lstStyle>
          <a:p>
            <a:fld id="{3AF757CB-D251-4B93-812F-61B8FA3BFA89}" type="datetimeFigureOut">
              <a:rPr lang="zh-CN" altLang="en-US" smtClean="0"/>
              <a:t>2013/9/12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/>
            </a:lvl1pPr>
          </a:lstStyle>
          <a:p>
            <a:fld id="{8E065686-7F18-4273-A434-0673FDAC0A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mooc.ustc.edu.cn/upload/forum.ph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ibo.com/wenxianustc" TargetMode="External"/><Relationship Id="rId5" Type="http://schemas.openxmlformats.org/officeDocument/2006/relationships/hyperlink" Target="http://ip-science.thomsonreuters.com.cn/2013wenxianustc/courses.htm" TargetMode="External"/><Relationship Id="rId4" Type="http://schemas.openxmlformats.org/officeDocument/2006/relationships/hyperlink" Target="http://wlkt.ustc.edu.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wenxianustc" TargetMode="External"/><Relationship Id="rId2" Type="http://schemas.openxmlformats.org/officeDocument/2006/relationships/hyperlink" Target="mailto:wenxianustc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.163.com/u/iscitech" TargetMode="External"/><Relationship Id="rId5" Type="http://schemas.openxmlformats.org/officeDocument/2006/relationships/hyperlink" Target="http://www.renren.com/wenxiaoxian" TargetMode="External"/><Relationship Id="rId4" Type="http://schemas.openxmlformats.org/officeDocument/2006/relationships/hyperlink" Target="http://weibo.com/science20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ooc.ustc.edu.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485345"/>
            <a:ext cx="871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科研工作者的信息修炼</a:t>
            </a:r>
            <a:endParaRPr lang="zh-CN" altLang="en-US" sz="4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2322" y="5157192"/>
            <a:ext cx="7109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罗昭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锋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张玉新 白志平 徐铜文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88640"/>
            <a:ext cx="7859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网络公开课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文献管理与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信息分析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第一讲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2458" y="6084004"/>
            <a:ext cx="7859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2013-09-13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3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7488832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、信息零成本传播会带来哪些变化？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467544" y="4221088"/>
            <a:ext cx="822960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信息海量增加、知识更新加快、蚂蚁也有扩音器、相对知识越来越少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1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什么是博士？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5003676" cy="45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45826"/>
            <a:ext cx="2779478" cy="253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0" y="3822251"/>
            <a:ext cx="2780685" cy="274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1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我在这门课程中的定位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4330824" cy="2116832"/>
          </a:xfrm>
        </p:spPr>
        <p:txBody>
          <a:bodyPr/>
          <a:lstStyle/>
          <a:p>
            <a:r>
              <a:rPr lang="zh-CN" altLang="en-US" dirty="0" smtClean="0"/>
              <a:t>引导者</a:t>
            </a:r>
            <a:endParaRPr lang="en-US" altLang="zh-CN" dirty="0" smtClean="0"/>
          </a:p>
          <a:p>
            <a:r>
              <a:rPr lang="zh-CN" altLang="en-US" dirty="0" smtClean="0"/>
              <a:t>分享者</a:t>
            </a:r>
            <a:endParaRPr lang="en-US" altLang="zh-CN" dirty="0" smtClean="0"/>
          </a:p>
          <a:p>
            <a:r>
              <a:rPr lang="zh-CN" altLang="en-US" dirty="0" smtClean="0"/>
              <a:t>平台搭建者</a:t>
            </a:r>
            <a:endParaRPr lang="zh-CN" altLang="en-US" dirty="0"/>
          </a:p>
        </p:txBody>
      </p:sp>
      <p:pic>
        <p:nvPicPr>
          <p:cNvPr id="9218" name="Picture 2" descr="http://t1.gstatic.com/images?q=tbn:ANd9GcSuxlP1--rOahF01bsP3RE82AHT-fp8YdajZldNCitRC-hB-m-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36531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://x1.zhuti.com/down/2012/12/31-xp/kaihui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r="17351"/>
          <a:stretch/>
        </p:blipFill>
        <p:spPr bwMode="auto">
          <a:xfrm>
            <a:off x="4499992" y="1484784"/>
            <a:ext cx="4294128" cy="38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、信息社会该如何学习？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87624" y="3640162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学会使用搜索引擎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1181450" y="4576266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学习理念：找最核心的资料学习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187624" y="5512370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学会利用工具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、信息社会对科学研究的影响？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牛顿的眼泪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600400" cy="528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64088" y="1364570"/>
            <a:ext cx="352839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公，遥想当年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电话木有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电视木有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计算机木有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数据库木有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百度木有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en-US" altLang="zh-CN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en-US" altLang="zh-CN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微博木有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850106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年前科研信息传播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174" name="Picture 6" descr="http://www.sciencemag.org/content/318/5847/F1.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29171"/>
            <a:ext cx="28575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sciencemag.org/content/298/5595/F1.medi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88" y="2029170"/>
            <a:ext cx="28575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ver image expan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4" y="2029171"/>
            <a:ext cx="301942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现在可以看到最新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的内容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92242"/>
            <a:ext cx="8001520" cy="579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6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信息社会对科学研究的影响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科学发展加快，竞争加剧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每个人都有机会了解最前沿的科研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需要更紧密追踪科研前沿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科研是一个知识更新非常快的职业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4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、什么是科研？怎么做科研？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187624" y="4067348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科研如同做凳子！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4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欢迎来自五湖四海的网络班学员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6984776" cy="508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7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如何做凳子？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409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目标：做一个什么样的凳子？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材料：需要哪些原材料</a:t>
            </a:r>
            <a:r>
              <a:rPr lang="zh-CN" altLang="en-US" dirty="0" smtClean="0">
                <a:sym typeface="Wingdings" pitchFamily="2" charset="2"/>
              </a:rPr>
              <a:t>？（材料、试剂）</a:t>
            </a:r>
            <a:endParaRPr lang="en-US" altLang="zh-CN" dirty="0" smtClean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ym typeface="Wingdings" pitchFamily="2" charset="2"/>
              </a:rPr>
              <a:t>工具：需要哪些工具？（仪器）</a:t>
            </a:r>
            <a:endParaRPr lang="en-US" altLang="zh-CN" dirty="0" smtClean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Wingdings" pitchFamily="2" charset="2"/>
              </a:rPr>
              <a:t>加工</a:t>
            </a:r>
            <a:r>
              <a:rPr lang="zh-CN" altLang="en-US" dirty="0" smtClean="0">
                <a:sym typeface="Wingdings" pitchFamily="2" charset="2"/>
              </a:rPr>
              <a:t>步骤：方法？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95930" y="170080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提出问题</a:t>
            </a:r>
            <a:endParaRPr lang="en-US" altLang="zh-CN" sz="4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3322" y="270892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en-US" altLang="zh-CN" sz="4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5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如何做一个与众不同的凳子呢？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0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如何做一个能治疗癌症的凳子呢？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科研就是提出问题和解决问题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提出问题（关于选题的问题）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来源于学习，来源于生活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解决问题（关于解决问题的思路）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学习借鉴：</a:t>
            </a:r>
            <a:r>
              <a:rPr lang="zh-CN" altLang="en-US" dirty="0" smtClean="0">
                <a:solidFill>
                  <a:srgbClr val="FF0000"/>
                </a:solidFill>
              </a:rPr>
              <a:t>借鉴让你事半功倍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傻</a:t>
            </a:r>
            <a:r>
              <a:rPr lang="zh-CN" altLang="en-US" dirty="0" smtClean="0"/>
              <a:t>鸟才会从做轮子开始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5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7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185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、将来不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做科研，这些年的青春年华岂不是要荒废了？</a:t>
            </a:r>
            <a:endParaRPr lang="en-US" altLang="zh-CN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204527" y="5085184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站到巨人肩膀上看问题的能力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1204527" y="3973430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培养解决问题的能力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628800"/>
            <a:ext cx="8640960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、实验老是要做很多重复工作，真没劲？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691680" y="4581128"/>
            <a:ext cx="5976664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练习</a:t>
            </a:r>
            <a:r>
              <a:rPr lang="en-US" altLang="zh-CN" kern="0" dirty="0" smtClean="0">
                <a:solidFill>
                  <a:srgbClr val="FF0000"/>
                </a:solidFill>
              </a:rPr>
              <a:t>-</a:t>
            </a:r>
            <a:r>
              <a:rPr lang="zh-CN" altLang="en-US" kern="0" dirty="0" smtClean="0">
                <a:solidFill>
                  <a:srgbClr val="FF0000"/>
                </a:solidFill>
              </a:rPr>
              <a:t>习惯</a:t>
            </a:r>
            <a:r>
              <a:rPr lang="en-US" altLang="zh-CN" kern="0" dirty="0" smtClean="0">
                <a:solidFill>
                  <a:srgbClr val="FF0000"/>
                </a:solidFill>
              </a:rPr>
              <a:t>-</a:t>
            </a:r>
            <a:r>
              <a:rPr lang="zh-CN" altLang="en-US" kern="0" dirty="0" smtClean="0">
                <a:solidFill>
                  <a:srgbClr val="FF0000"/>
                </a:solidFill>
              </a:rPr>
              <a:t>潜意识</a:t>
            </a:r>
            <a:r>
              <a:rPr lang="en-US" altLang="zh-CN" kern="0" dirty="0" smtClean="0">
                <a:solidFill>
                  <a:srgbClr val="FF0000"/>
                </a:solidFill>
              </a:rPr>
              <a:t>-</a:t>
            </a:r>
            <a:r>
              <a:rPr lang="zh-CN" altLang="en-US" kern="0" dirty="0" smtClean="0">
                <a:solidFill>
                  <a:srgbClr val="FF0000"/>
                </a:solidFill>
              </a:rPr>
              <a:t>能力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210687"/>
            <a:ext cx="6984776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、为谁在做实验？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39552" y="5445224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平衡论：所有的付出终将得到回报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86" y="2607171"/>
            <a:ext cx="59626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71925"/>
            <a:ext cx="8426191" cy="148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10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16244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、现在学习如此方便，到需要的时候再学不就行了？</a:t>
            </a:r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619672" y="4000202"/>
            <a:ext cx="5976664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专家和菜鸟的差异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1619672" y="5013176"/>
            <a:ext cx="597666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kern="0" dirty="0" smtClean="0">
                <a:solidFill>
                  <a:srgbClr val="FF0000"/>
                </a:solidFill>
              </a:rPr>
              <a:t>持续正向积累才能建立自己的优势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11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628800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11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门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课与科研有啥关系？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7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2"/>
          <a:stretch/>
        </p:blipFill>
        <p:spPr bwMode="auto">
          <a:xfrm>
            <a:off x="70422" y="1097313"/>
            <a:ext cx="9010650" cy="517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899592" y="2852936"/>
            <a:ext cx="691276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  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信息社会的挑战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科研工作者的信息修炼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课程</a:t>
            </a:r>
            <a:r>
              <a:rPr lang="zh-CN" altLang="en-US" dirty="0" smtClean="0"/>
              <a:t>相关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内容、练习、学习方法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52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2"/>
          <a:stretch/>
        </p:blipFill>
        <p:spPr bwMode="auto">
          <a:xfrm>
            <a:off x="70422" y="1097313"/>
            <a:ext cx="9010650" cy="517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4" y="1101507"/>
            <a:ext cx="7434572" cy="514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1979712" y="2492896"/>
            <a:ext cx="4968552" cy="216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" y="4720502"/>
            <a:ext cx="9036496" cy="117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4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5661248"/>
            <a:ext cx="8136904" cy="79216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面对数字化的社会，我们如何应对？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" y="1124744"/>
            <a:ext cx="8964488" cy="4502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64160" y="2132856"/>
            <a:ext cx="3707840" cy="129614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smtClean="0">
                <a:latin typeface="微软雅黑" pitchFamily="34" charset="-122"/>
                <a:ea typeface="微软雅黑" pitchFamily="34" charset="-122"/>
              </a:rPr>
              <a:t>欲善其事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4200" y="2132856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先利其</a:t>
            </a:r>
            <a:r>
              <a:rPr lang="zh-CN" altLang="en-US" sz="6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器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6150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48" y="5040000"/>
            <a:ext cx="180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://pic1a.nipic.com/2008-10-23/200810238922959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4" y="5040000"/>
            <a:ext cx="1229828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68" y="5040000"/>
            <a:ext cx="180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 descr="http://i1.ce.cn/intl/zhuanti/kf/dwmy/200908/18/W020090818417763920168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040000"/>
            <a:ext cx="180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819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7624" y="1443841"/>
            <a:ext cx="68407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未来唯一持久的优势</a:t>
            </a:r>
            <a:r>
              <a:rPr lang="en-US" altLang="zh-CN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是你有能力比你的竞争对手学习得更</a:t>
            </a:r>
            <a:r>
              <a:rPr lang="zh-CN" altLang="en-US" sz="4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快。</a:t>
            </a:r>
            <a:endParaRPr lang="en-US" altLang="zh-CN" sz="4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彼</a:t>
            </a:r>
            <a:r>
              <a:rPr lang="zh-CN" altLang="en-US" sz="4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得</a:t>
            </a:r>
            <a:r>
              <a:rPr lang="en-US" altLang="zh-CN" sz="4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圣吉</a:t>
            </a:r>
            <a:endParaRPr lang="zh-CN" altLang="en-US" sz="4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2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我太忙了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6146" name="Picture 2" descr="H:\信息修炼\网络图片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916832"/>
            <a:ext cx="2316857" cy="2567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33696"/>
            <a:ext cx="2552700" cy="2552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97" y="1933696"/>
            <a:ext cx="3317619" cy="2550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87472" y="5229200"/>
            <a:ext cx="8360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zh-CN" altLang="en-US" sz="4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该是时候给时间做点“投资”了！</a:t>
            </a:r>
            <a:endParaRPr lang="zh-CN" altLang="en-US" sz="4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13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是“时间投资”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24634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现在的日程表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48200" y="1556792"/>
            <a:ext cx="4038600" cy="425337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投资学习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之后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103487"/>
            <a:ext cx="39338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39" y="2124061"/>
            <a:ext cx="40481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5926156" y="2616687"/>
            <a:ext cx="136815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0976" y="4839543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时间投资：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花一定的时间学习，提升效率，从而节省出更多的时间。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279380" y="3068960"/>
            <a:ext cx="58876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343241" y="2624555"/>
            <a:ext cx="136815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7" grpId="0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512370"/>
            <a:ext cx="82296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磨刀不误砍柴工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124744"/>
            <a:ext cx="5688632" cy="43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1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11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628800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11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门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课与科研有啥关系？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18864" y="4509120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理念、工具、方法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47007"/>
            <a:ext cx="7772400" cy="14700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课程内容</a:t>
            </a:r>
            <a:r>
              <a:rPr lang="en-US" altLang="zh-CN" sz="6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科研工作者应当具备的信息技能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7"/>
          <a:stretch/>
        </p:blipFill>
        <p:spPr bwMode="auto">
          <a:xfrm>
            <a:off x="521804" y="1658061"/>
            <a:ext cx="7866620" cy="519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一般问题解决流程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39552" y="5010073"/>
            <a:ext cx="1810544" cy="680939"/>
          </a:xfrm>
          <a:prstGeom prst="rect">
            <a:avLst/>
          </a:prstGeom>
          <a:solidFill>
            <a:srgbClr val="FF0000">
              <a:alpha val="1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提出问题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837312" y="1603436"/>
            <a:ext cx="1810544" cy="680939"/>
          </a:xfrm>
          <a:prstGeom prst="rect">
            <a:avLst/>
          </a:prstGeom>
          <a:solidFill>
            <a:srgbClr val="FF0000">
              <a:alpha val="1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解决</a:t>
            </a:r>
            <a:r>
              <a:rPr lang="zh-CN" altLang="en-US" b="1" dirty="0" smtClean="0">
                <a:solidFill>
                  <a:srgbClr val="FF0000"/>
                </a:solidFill>
              </a:rPr>
              <a:t>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932040" y="2723893"/>
            <a:ext cx="1810544" cy="680939"/>
          </a:xfrm>
          <a:prstGeom prst="rect">
            <a:avLst/>
          </a:prstGeom>
          <a:solidFill>
            <a:srgbClr val="FF0000">
              <a:alpha val="1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实施方案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4325793" y="3717032"/>
            <a:ext cx="1810544" cy="680939"/>
          </a:xfrm>
          <a:prstGeom prst="rect">
            <a:avLst/>
          </a:prstGeom>
          <a:solidFill>
            <a:srgbClr val="FF0000">
              <a:alpha val="1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制定方案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551312" y="4669602"/>
            <a:ext cx="1810544" cy="680939"/>
          </a:xfrm>
          <a:prstGeom prst="rect">
            <a:avLst/>
          </a:prstGeom>
          <a:solidFill>
            <a:srgbClr val="FF0000">
              <a:alpha val="1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收集信息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400" dirty="0" smtClean="0">
                <a:solidFill>
                  <a:srgbClr val="FF0000"/>
                </a:solidFill>
              </a:rPr>
              <a:t>大脑</a:t>
            </a:r>
            <a:r>
              <a:rPr lang="zh-CN" altLang="en-US" sz="4400" dirty="0">
                <a:solidFill>
                  <a:srgbClr val="FF0000"/>
                </a:solidFill>
              </a:rPr>
              <a:t>不是一个要被填满的</a:t>
            </a:r>
            <a:r>
              <a:rPr lang="zh-CN" altLang="en-US" sz="4400" dirty="0" smtClean="0">
                <a:solidFill>
                  <a:srgbClr val="FF0000"/>
                </a:solidFill>
              </a:rPr>
              <a:t>容器，而是</a:t>
            </a:r>
            <a:r>
              <a:rPr lang="zh-CN" altLang="en-US" sz="4400" dirty="0">
                <a:solidFill>
                  <a:srgbClr val="FF0000"/>
                </a:solidFill>
              </a:rPr>
              <a:t>一个需要被点燃的</a:t>
            </a:r>
            <a:r>
              <a:rPr lang="zh-CN" altLang="en-US" sz="4400" dirty="0" smtClean="0">
                <a:solidFill>
                  <a:srgbClr val="FF0000"/>
                </a:solidFill>
              </a:rPr>
              <a:t>火把。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r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古希腊</a:t>
            </a:r>
            <a:r>
              <a:rPr lang="zh-CN" altLang="en-US" dirty="0" smtClean="0"/>
              <a:t>哲人：普罗塔戈</a:t>
            </a:r>
            <a:endParaRPr lang="zh-CN" altLang="en-US" dirty="0"/>
          </a:p>
        </p:txBody>
      </p:sp>
      <p:pic>
        <p:nvPicPr>
          <p:cNvPr id="1026" name="Picture 2" descr="http://pica.nipic.com/2008-04-16/2008416222016518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92079"/>
            <a:ext cx="1772427" cy="23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5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四项信息修炼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高效的信息获取能力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管理海量数字信息的能力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分析和挖掘有效内容的能力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分享、协作和创新的能力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904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必备信息技能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496" y="2348880"/>
            <a:ext cx="9145016" cy="1877437"/>
            <a:chOff x="-1005326" y="2276872"/>
            <a:chExt cx="10095119" cy="1877437"/>
          </a:xfrm>
        </p:grpSpPr>
        <p:sp>
          <p:nvSpPr>
            <p:cNvPr id="6" name="TextBox 5"/>
            <p:cNvSpPr txBox="1"/>
            <p:nvPr/>
          </p:nvSpPr>
          <p:spPr>
            <a:xfrm>
              <a:off x="-1005326" y="2276872"/>
              <a:ext cx="10095119" cy="18774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6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   1</a:t>
              </a:r>
              <a:r>
                <a:rPr lang="zh-CN" altLang="en-US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、信息获取能力  </a:t>
              </a:r>
              <a:endPara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r"/>
              <a:endPara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7370" y="2344559"/>
              <a:ext cx="2476500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06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25" y="3440382"/>
            <a:ext cx="3795455" cy="310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信息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的获取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6984776" cy="20882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一、有</a:t>
            </a:r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哪些信息资源</a:t>
            </a:r>
            <a:endParaRPr lang="en-US" altLang="zh-CN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、有哪些工具可以利用</a:t>
            </a:r>
            <a:endParaRPr lang="en-US" altLang="zh-CN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、如何使用，有何技巧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568" y="3440382"/>
            <a:ext cx="5544616" cy="104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既能快速找到自己想要的信息，又能敏锐发现这个社会的变化。</a:t>
            </a:r>
            <a:endParaRPr lang="zh-CN" altLang="en-US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97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052036"/>
            <a:ext cx="9144000" cy="5761340"/>
          </a:xfrm>
          <a:solidFill>
            <a:schemeClr val="bg1"/>
          </a:solidFill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04189"/>
            <a:ext cx="3354332" cy="223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39998"/>
            <a:ext cx="20383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" y="2271208"/>
            <a:ext cx="14859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12" y="4328618"/>
            <a:ext cx="1281544" cy="141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04" y="1339998"/>
            <a:ext cx="1253932" cy="174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23252"/>
            <a:ext cx="1251158" cy="155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79" y="1295632"/>
            <a:ext cx="1094520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329481"/>
            <a:ext cx="2331172" cy="69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" y="5517232"/>
            <a:ext cx="20002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" y="3110954"/>
            <a:ext cx="2249125" cy="6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4" y="4089059"/>
            <a:ext cx="3327801" cy="117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9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6648"/>
            <a:ext cx="8229600" cy="998984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搜商人类的第三种能力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52" y="1628800"/>
            <a:ext cx="3654975" cy="229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4" y="1628800"/>
            <a:ext cx="3142744" cy="229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4" y="4271299"/>
            <a:ext cx="3142744" cy="227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51" y="4315154"/>
            <a:ext cx="3654975" cy="226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7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8581"/>
            <a:ext cx="6624736" cy="492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6072" y="5877272"/>
            <a:ext cx="6192688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RSS</a:t>
            </a:r>
            <a:r>
              <a:rPr lang="zh-CN" altLang="en-US" sz="4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，我的信息我做主</a:t>
            </a:r>
          </a:p>
        </p:txBody>
      </p:sp>
    </p:spTree>
    <p:extLst>
      <p:ext uri="{BB962C8B-B14F-4D97-AF65-F5344CB8AC3E}">
        <p14:creationId xmlns:p14="http://schemas.microsoft.com/office/powerpoint/2010/main" val="38305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" y="2356644"/>
            <a:ext cx="9145016" cy="1877437"/>
            <a:chOff x="64" y="2356644"/>
            <a:chExt cx="9145016" cy="1877437"/>
          </a:xfrm>
        </p:grpSpPr>
        <p:sp>
          <p:nvSpPr>
            <p:cNvPr id="2" name="TextBox 1"/>
            <p:cNvSpPr txBox="1"/>
            <p:nvPr/>
          </p:nvSpPr>
          <p:spPr>
            <a:xfrm>
              <a:off x="64" y="2356644"/>
              <a:ext cx="9145016" cy="18774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6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   2</a:t>
              </a:r>
              <a:r>
                <a:rPr lang="zh-CN" altLang="en-US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、信息管理能力  </a:t>
              </a:r>
              <a:endPara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r"/>
              <a:endPara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16567"/>
              <a:ext cx="2243424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9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文献管理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软件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99592" y="1916832"/>
            <a:ext cx="7581151" cy="4651472"/>
            <a:chOff x="899592" y="1916832"/>
            <a:chExt cx="7581151" cy="4651472"/>
          </a:xfrm>
        </p:grpSpPr>
        <p:grpSp>
          <p:nvGrpSpPr>
            <p:cNvPr id="2" name="组合 1"/>
            <p:cNvGrpSpPr/>
            <p:nvPr/>
          </p:nvGrpSpPr>
          <p:grpSpPr>
            <a:xfrm>
              <a:off x="899592" y="1916832"/>
              <a:ext cx="7581151" cy="3938689"/>
              <a:chOff x="899592" y="1916832"/>
              <a:chExt cx="7581151" cy="3938689"/>
            </a:xfrm>
          </p:grpSpPr>
          <p:pic>
            <p:nvPicPr>
              <p:cNvPr id="5" name="Picture 5" descr="logo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62633" y="4491854"/>
                <a:ext cx="1200150" cy="1143000"/>
              </a:xfrm>
              <a:prstGeom prst="rect">
                <a:avLst/>
              </a:prstGeom>
              <a:noFill/>
            </p:spPr>
          </p:pic>
          <p:pic>
            <p:nvPicPr>
              <p:cNvPr id="7" name="Picture 11" descr="refworks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25938" y="5304659"/>
                <a:ext cx="3313113" cy="550862"/>
              </a:xfrm>
              <a:prstGeom prst="rect">
                <a:avLst/>
              </a:prstGeom>
              <a:noFill/>
            </p:spPr>
          </p:pic>
          <p:pic>
            <p:nvPicPr>
              <p:cNvPr id="8" name="Picture 4" descr="RM12_homeart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62338" y="3446536"/>
                <a:ext cx="1727200" cy="603250"/>
              </a:xfrm>
              <a:prstGeom prst="rect">
                <a:avLst/>
              </a:prstGeom>
              <a:noFill/>
            </p:spPr>
          </p:pic>
          <p:pic>
            <p:nvPicPr>
              <p:cNvPr id="9" name="Picture 6" descr="header-logo_1794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97" y="1916832"/>
                <a:ext cx="4603746" cy="9361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</p:pic>
          <p:pic>
            <p:nvPicPr>
              <p:cNvPr id="10" name="Picture 7" descr="zotero_logo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899592" y="3429000"/>
                <a:ext cx="2110424" cy="562142"/>
              </a:xfrm>
              <a:prstGeom prst="rect">
                <a:avLst/>
              </a:prstGeom>
              <a:noFill/>
            </p:spPr>
          </p:pic>
          <p:pic>
            <p:nvPicPr>
              <p:cNvPr id="11" name="Picture 9" descr="slogo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63888" y="4368948"/>
                <a:ext cx="2305050" cy="576263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connotea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734076" y="3654499"/>
                <a:ext cx="1704975" cy="790575"/>
              </a:xfrm>
              <a:prstGeom prst="rect">
                <a:avLst/>
              </a:prstGeom>
              <a:noFill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961" y="5711054"/>
              <a:ext cx="257175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70" y="3043321"/>
              <a:ext cx="2190750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2" name="Picture 2" descr="http://img2.mlstatic.com/endnote-x7_MLB-O-4738064032_072013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80" y="1538521"/>
            <a:ext cx="1342269" cy="15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知识管理工具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58516"/>
            <a:ext cx="6480720" cy="334096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WIZ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（为知笔记）</a:t>
            </a:r>
            <a:endParaRPr lang="en-US" altLang="zh-CN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err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Evernote</a:t>
            </a:r>
            <a:endParaRPr lang="en-US" altLang="zh-CN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有道云笔记</a:t>
            </a:r>
            <a:endParaRPr lang="en-US" altLang="zh-CN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Onenote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盛大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麦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库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2" descr="http://www.iconpng.com/png/android2/everno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47" y="2261559"/>
            <a:ext cx="1552193" cy="15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5445224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便捷输入，多终端同步共享！</a:t>
            </a:r>
            <a:endParaRPr lang="zh-CN" altLang="en-US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http://www.bnapp.com/uploadpic/logo/5994938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68" y="2394090"/>
            <a:ext cx="1314555" cy="131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440864"/>
            <a:ext cx="1328152" cy="126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文件的管理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19" y="2420888"/>
            <a:ext cx="7371089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社会发展历程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2534518" y="1772816"/>
            <a:ext cx="412571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农业社会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2524744" y="3078088"/>
            <a:ext cx="4114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>
                <a:solidFill>
                  <a:srgbClr val="FF0000"/>
                </a:solidFill>
              </a:rPr>
              <a:t>工</a:t>
            </a:r>
            <a:r>
              <a:rPr lang="zh-CN" altLang="en-US" kern="0" dirty="0" smtClean="0">
                <a:solidFill>
                  <a:srgbClr val="FF0000"/>
                </a:solidFill>
              </a:rPr>
              <a:t>业社会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545432" y="4446240"/>
            <a:ext cx="4114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信息社会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6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9512" y="2360836"/>
            <a:ext cx="8712968" cy="1877437"/>
            <a:chOff x="179512" y="2360836"/>
            <a:chExt cx="8712968" cy="1877437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2360836"/>
              <a:ext cx="8712968" cy="18774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6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   3</a:t>
              </a:r>
              <a:r>
                <a:rPr lang="zh-CN" altLang="en-US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、信息分析能力  </a:t>
              </a:r>
              <a:endPara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r"/>
              <a:endPara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16567"/>
              <a:ext cx="2243424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96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引文分析软件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 bwMode="auto">
          <a:xfrm>
            <a:off x="805616" y="1974767"/>
            <a:ext cx="3825969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5" y="4365104"/>
            <a:ext cx="39243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5220072" y="1533382"/>
            <a:ext cx="3667721" cy="2016224"/>
            <a:chOff x="5446322" y="3140968"/>
            <a:chExt cx="3667721" cy="2016224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22" y="3140968"/>
              <a:ext cx="3667721" cy="2010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990" y="4670462"/>
              <a:ext cx="1168152" cy="48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14" y="3861048"/>
            <a:ext cx="37623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7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92696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915020"/>
            <a:ext cx="583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</a:rPr>
              <a:t>Citation Map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与引文图谱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9218" name="Picture 2" descr="F:\文献管理与信息分析\公开报告\histcite\photo\20101113155139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5"/>
            <a:ext cx="3748261" cy="203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文献管理与信息分析\公开报告\histcite\citation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64836" cy="203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990650" y="558924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Citation Map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92080" y="558924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引文图谱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32" y="1068313"/>
            <a:ext cx="6161520" cy="567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27584" y="268595"/>
            <a:ext cx="7488832" cy="6401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4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+mj-cs"/>
              </a:rPr>
              <a:t>2011</a:t>
            </a:r>
            <a:r>
              <a:rPr lang="zh-CN" altLang="en-US" sz="4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+mj-cs"/>
              </a:rPr>
              <a:t>年</a:t>
            </a:r>
            <a:r>
              <a:rPr lang="en-US" altLang="zh-CN" sz="4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+mj-cs"/>
              </a:rPr>
              <a:t>Nature</a:t>
            </a:r>
            <a:r>
              <a:rPr lang="zh-CN" altLang="en-US" sz="4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+mj-cs"/>
              </a:rPr>
              <a:t>发表的文章分析</a:t>
            </a:r>
          </a:p>
        </p:txBody>
      </p:sp>
    </p:spTree>
    <p:extLst>
      <p:ext uri="{BB962C8B-B14F-4D97-AF65-F5344CB8AC3E}">
        <p14:creationId xmlns:p14="http://schemas.microsoft.com/office/powerpoint/2010/main" val="6072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AutoShape 1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4" name="AutoShape 2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5" name="AutoShape 3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23665" y="1284166"/>
            <a:ext cx="2348135" cy="3135313"/>
            <a:chOff x="35496" y="1037385"/>
            <a:chExt cx="2348135" cy="3135313"/>
          </a:xfrm>
        </p:grpSpPr>
        <p:pic>
          <p:nvPicPr>
            <p:cNvPr id="12" name="Picture 1" descr="F:\360data\重要数据\桌面\文献报告\多个研究方向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" y="1037385"/>
              <a:ext cx="2343150" cy="3135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49784" y="1917973"/>
              <a:ext cx="2119312" cy="1428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35496" y="1451248"/>
              <a:ext cx="2120900" cy="1428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9600" y="4604469"/>
            <a:ext cx="2362200" cy="1920875"/>
            <a:chOff x="138113" y="4357688"/>
            <a:chExt cx="2362200" cy="1920875"/>
          </a:xfrm>
        </p:grpSpPr>
        <p:pic>
          <p:nvPicPr>
            <p:cNvPr id="13" name="Picture 2" descr="F:\360data\重要数据\桌面\文献报告\多个研究方向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13" y="4357688"/>
              <a:ext cx="2362200" cy="192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152400" y="4745038"/>
              <a:ext cx="2119313" cy="1428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37557" y="1167954"/>
            <a:ext cx="5222875" cy="5262562"/>
            <a:chOff x="2563813" y="1023938"/>
            <a:chExt cx="5222875" cy="5262562"/>
          </a:xfrm>
        </p:grpSpPr>
        <p:pic>
          <p:nvPicPr>
            <p:cNvPr id="72708" name="Picture 4" descr="F:\360data\重要数据\桌面\文献报告\多个研究方向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3" y="1023938"/>
              <a:ext cx="5222875" cy="526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椭圆 8"/>
            <p:cNvSpPr>
              <a:spLocks noChangeArrowheads="1"/>
            </p:cNvSpPr>
            <p:nvPr/>
          </p:nvSpPr>
          <p:spPr bwMode="auto">
            <a:xfrm>
              <a:off x="3106738" y="4110038"/>
              <a:ext cx="1404937" cy="12604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  <p:sp>
          <p:nvSpPr>
            <p:cNvPr id="10" name="椭圆 9"/>
            <p:cNvSpPr>
              <a:spLocks noChangeArrowheads="1"/>
            </p:cNvSpPr>
            <p:nvPr/>
          </p:nvSpPr>
          <p:spPr bwMode="auto">
            <a:xfrm>
              <a:off x="6350000" y="5156200"/>
              <a:ext cx="1042988" cy="7191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  <p:pic>
          <p:nvPicPr>
            <p:cNvPr id="72709" name="Picture 5" descr="F:\360data\重要数据\桌面\文献报告\多个研究方向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8" y="1333500"/>
              <a:ext cx="2362200" cy="236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5436096" y="2286000"/>
              <a:ext cx="2119313" cy="1428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323528" y="332656"/>
            <a:ext cx="49808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err="1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RefViz</a:t>
            </a:r>
            <a:r>
              <a:rPr lang="zh-CN" altLang="en-US" sz="44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的分析实例</a:t>
            </a:r>
            <a:r>
              <a:rPr lang="en-US" altLang="zh-CN" sz="44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92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7"/>
          <p:cNvSpPr>
            <a:spLocks noGrp="1"/>
          </p:cNvSpPr>
          <p:nvPr>
            <p:ph type="title"/>
          </p:nvPr>
        </p:nvSpPr>
        <p:spPr>
          <a:xfrm>
            <a:off x="76200" y="515144"/>
            <a:ext cx="87296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900" dirty="0" err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RefViz</a:t>
            </a:r>
            <a:r>
              <a:rPr lang="zh-CN" altLang="en-US" sz="49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的分析实例</a:t>
            </a:r>
            <a:r>
              <a:rPr lang="en-US" altLang="zh-CN" sz="49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26627" name="AutoShape 1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AutoShape 2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AutoShape 3" descr="D:\Program Files\新建文件夹\qq\690328903\Image\[5M[LM9_V}%DO5_%SDK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7826" name="Picture 2" descr="F:\360data\重要数据\桌面\文献报告\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703388"/>
            <a:ext cx="7215187" cy="444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928688" y="1928813"/>
            <a:ext cx="4429125" cy="39957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r" eaLnBrk="0" hangingPunct="0"/>
            <a:endParaRPr lang="zh-CN" altLang="en-US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408613" y="1714500"/>
            <a:ext cx="2627312" cy="4356100"/>
          </a:xfrm>
          <a:prstGeom prst="rect">
            <a:avLst/>
          </a:prstGeom>
          <a:noFill/>
          <a:ln w="28575">
            <a:solidFill>
              <a:srgbClr val="480EEA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r" eaLnBrk="0" hangingPunct="0"/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11413" y="1100138"/>
            <a:ext cx="950912" cy="4619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glass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024563" y="1100138"/>
            <a:ext cx="765175" cy="461962"/>
          </a:xfrm>
          <a:prstGeom prst="rect">
            <a:avLst/>
          </a:prstGeom>
          <a:noFill/>
          <a:ln w="25400">
            <a:solidFill>
              <a:srgbClr val="480E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1pPr>
            <a:lvl2pPr marL="742950" indent="-28575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2pPr>
            <a:lvl3pPr marL="11430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3pPr>
            <a:lvl4pPr marL="16002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4pPr>
            <a:lvl5pPr marL="2057400" indent="-228600" eaLnBrk="0" hangingPunct="0"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ucida Sans Unicode" pitchFamily="34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FF"/>
                </a:solidFill>
              </a:rPr>
              <a:t>film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9512" y="2416567"/>
            <a:ext cx="8784976" cy="1953766"/>
            <a:chOff x="179512" y="2416567"/>
            <a:chExt cx="8784976" cy="1953766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2492896"/>
              <a:ext cx="8784976" cy="18774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6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   4</a:t>
              </a:r>
              <a:r>
                <a:rPr lang="zh-CN" altLang="en-US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、分享协作创新  </a:t>
              </a:r>
              <a:endPara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r"/>
              <a:endPara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16567"/>
              <a:ext cx="2243424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03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  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分享是最有效的学习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分享</a:t>
            </a:r>
            <a:r>
              <a:rPr lang="zh-CN" altLang="en-US" dirty="0" smtClean="0"/>
              <a:t>促进知识</a:t>
            </a:r>
            <a:r>
              <a:rPr lang="zh-CN" altLang="en-US" dirty="0" smtClean="0"/>
              <a:t>传播，帮助他人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分享使自己快速进步</a:t>
            </a:r>
            <a:r>
              <a:rPr lang="en-US" altLang="zh-CN" dirty="0" smtClean="0"/>
              <a:t>,</a:t>
            </a:r>
            <a:r>
              <a:rPr lang="zh-CN" altLang="en-US" dirty="0" smtClean="0"/>
              <a:t>教学相长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分享是建立个人品牌的重要途径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分享才能为自己获得更多机会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386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思维导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图工具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230425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51" y="4815942"/>
            <a:ext cx="4306574" cy="12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84784"/>
            <a:ext cx="24482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8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5085184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网络存储</a:t>
            </a:r>
            <a:endParaRPr lang="zh-CN" altLang="en-US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3824"/>
            <a:ext cx="2546609" cy="222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91" y="1628800"/>
            <a:ext cx="2546609" cy="222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546609" cy="222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0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3016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、过去</a:t>
            </a: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年，你认为社会发展最明显的变化是什么？或者说</a:t>
            </a: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年前和现在不同的地方有哪些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？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467544" y="4941168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社会发展越来越快！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1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7" y="1898195"/>
            <a:ext cx="4001716" cy="282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35" y="1916832"/>
            <a:ext cx="3988437" cy="126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89" y="3452446"/>
            <a:ext cx="2880320" cy="128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704" y="5529426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SNS</a:t>
            </a:r>
            <a:r>
              <a:rPr lang="zh-CN" altLang="en-US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、云端、协作平台</a:t>
            </a:r>
            <a:endParaRPr lang="zh-CN" altLang="en-US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8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课程内容设计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gray">
          <a:xfrm>
            <a:off x="2903554" y="2057400"/>
            <a:ext cx="3332914" cy="3322276"/>
          </a:xfrm>
          <a:prstGeom prst="ellipse">
            <a:avLst/>
          </a:prstGeom>
          <a:gradFill rotWithShape="1">
            <a:gsLst>
              <a:gs pos="0">
                <a:schemeClr val="bg1">
                  <a:gamma/>
                  <a:shade val="0"/>
                  <a:invGamma/>
                  <a:alpha val="27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gamma/>
                  <a:shade val="0"/>
                  <a:invGamma/>
                  <a:alpha val="27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" name="Picture 5" descr="a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2895600" y="2057400"/>
            <a:ext cx="3346834" cy="3347969"/>
          </a:xfrm>
          <a:prstGeom prst="rect">
            <a:avLst/>
          </a:prstGeom>
          <a:noFill/>
        </p:spPr>
      </p:pic>
      <p:sp>
        <p:nvSpPr>
          <p:cNvPr id="7" name="Arc 6"/>
          <p:cNvSpPr>
            <a:spLocks/>
          </p:cNvSpPr>
          <p:nvPr/>
        </p:nvSpPr>
        <p:spPr bwMode="black">
          <a:xfrm>
            <a:off x="4581943" y="2061353"/>
            <a:ext cx="1664468" cy="167398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7"/>
              <a:gd name="T1" fmla="*/ 0 h 21600"/>
              <a:gd name="T2" fmla="*/ 21597 w 21597"/>
              <a:gd name="T3" fmla="*/ 21246 h 21600"/>
              <a:gd name="T4" fmla="*/ 0 w 2159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7" h="21600" fill="none" extrusionOk="0">
                <a:moveTo>
                  <a:pt x="-1" y="0"/>
                </a:moveTo>
                <a:cubicBezTo>
                  <a:pt x="11791" y="0"/>
                  <a:pt x="21403" y="9456"/>
                  <a:pt x="21597" y="21245"/>
                </a:cubicBezTo>
              </a:path>
              <a:path w="21597" h="21600" stroke="0" extrusionOk="0">
                <a:moveTo>
                  <a:pt x="-1" y="0"/>
                </a:moveTo>
                <a:cubicBezTo>
                  <a:pt x="11791" y="0"/>
                  <a:pt x="21403" y="9456"/>
                  <a:pt x="21597" y="21245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folHlink">
              <a:alpha val="59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rc 7"/>
          <p:cNvSpPr>
            <a:spLocks/>
          </p:cNvSpPr>
          <p:nvPr/>
        </p:nvSpPr>
        <p:spPr bwMode="gray">
          <a:xfrm rot="5400000">
            <a:off x="4559379" y="3710419"/>
            <a:ext cx="1703630" cy="1674411"/>
          </a:xfrm>
          <a:custGeom>
            <a:avLst/>
            <a:gdLst>
              <a:gd name="G0" fmla="+- 411 0 0"/>
              <a:gd name="G1" fmla="+- 21600 0 0"/>
              <a:gd name="G2" fmla="+- 21600 0 0"/>
              <a:gd name="T0" fmla="*/ 0 w 22011"/>
              <a:gd name="T1" fmla="*/ 4 h 21670"/>
              <a:gd name="T2" fmla="*/ 22011 w 22011"/>
              <a:gd name="T3" fmla="*/ 21670 h 21670"/>
              <a:gd name="T4" fmla="*/ 411 w 22011"/>
              <a:gd name="T5" fmla="*/ 21600 h 21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1" h="21670" fill="none" extrusionOk="0">
                <a:moveTo>
                  <a:pt x="-1" y="3"/>
                </a:moveTo>
                <a:cubicBezTo>
                  <a:pt x="136" y="1"/>
                  <a:pt x="273" y="-1"/>
                  <a:pt x="411" y="0"/>
                </a:cubicBezTo>
                <a:cubicBezTo>
                  <a:pt x="12340" y="0"/>
                  <a:pt x="22011" y="9670"/>
                  <a:pt x="22011" y="21600"/>
                </a:cubicBezTo>
                <a:cubicBezTo>
                  <a:pt x="22011" y="21623"/>
                  <a:pt x="22010" y="21646"/>
                  <a:pt x="22010" y="21669"/>
                </a:cubicBezTo>
              </a:path>
              <a:path w="22011" h="21670" stroke="0" extrusionOk="0">
                <a:moveTo>
                  <a:pt x="-1" y="3"/>
                </a:moveTo>
                <a:cubicBezTo>
                  <a:pt x="136" y="1"/>
                  <a:pt x="273" y="-1"/>
                  <a:pt x="411" y="0"/>
                </a:cubicBezTo>
                <a:cubicBezTo>
                  <a:pt x="12340" y="0"/>
                  <a:pt x="22011" y="9670"/>
                  <a:pt x="22011" y="21600"/>
                </a:cubicBezTo>
                <a:cubicBezTo>
                  <a:pt x="22011" y="21623"/>
                  <a:pt x="22010" y="21646"/>
                  <a:pt x="22010" y="21669"/>
                </a:cubicBezTo>
                <a:lnTo>
                  <a:pt x="411" y="21600"/>
                </a:lnTo>
                <a:close/>
              </a:path>
            </a:pathLst>
          </a:custGeom>
          <a:solidFill>
            <a:srgbClr val="93C052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rc 8"/>
          <p:cNvSpPr>
            <a:spLocks/>
          </p:cNvSpPr>
          <p:nvPr/>
        </p:nvSpPr>
        <p:spPr bwMode="gray">
          <a:xfrm rot="5400000" flipH="1" flipV="1">
            <a:off x="2914687" y="2064092"/>
            <a:ext cx="1668055" cy="1678389"/>
          </a:xfrm>
          <a:custGeom>
            <a:avLst/>
            <a:gdLst>
              <a:gd name="G0" fmla="+- 0 0 0"/>
              <a:gd name="G1" fmla="+- 21596 0 0"/>
              <a:gd name="G2" fmla="+- 21600 0 0"/>
              <a:gd name="T0" fmla="*/ 426 w 21600"/>
              <a:gd name="T1" fmla="*/ 0 h 21787"/>
              <a:gd name="T2" fmla="*/ 21599 w 21600"/>
              <a:gd name="T3" fmla="*/ 21787 h 21787"/>
              <a:gd name="T4" fmla="*/ 0 w 21600"/>
              <a:gd name="T5" fmla="*/ 21596 h 21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787" fill="none" extrusionOk="0">
                <a:moveTo>
                  <a:pt x="425" y="0"/>
                </a:moveTo>
                <a:cubicBezTo>
                  <a:pt x="12187" y="232"/>
                  <a:pt x="21600" y="9832"/>
                  <a:pt x="21600" y="21596"/>
                </a:cubicBezTo>
                <a:cubicBezTo>
                  <a:pt x="21600" y="21659"/>
                  <a:pt x="21599" y="21723"/>
                  <a:pt x="21599" y="21787"/>
                </a:cubicBezTo>
              </a:path>
              <a:path w="21600" h="21787" stroke="0" extrusionOk="0">
                <a:moveTo>
                  <a:pt x="425" y="0"/>
                </a:moveTo>
                <a:cubicBezTo>
                  <a:pt x="12187" y="232"/>
                  <a:pt x="21600" y="9832"/>
                  <a:pt x="21600" y="21596"/>
                </a:cubicBezTo>
                <a:cubicBezTo>
                  <a:pt x="21600" y="21659"/>
                  <a:pt x="21599" y="21723"/>
                  <a:pt x="21599" y="21787"/>
                </a:cubicBezTo>
                <a:lnTo>
                  <a:pt x="0" y="21596"/>
                </a:lnTo>
                <a:close/>
              </a:path>
            </a:pathLst>
          </a:custGeom>
          <a:solidFill>
            <a:srgbClr val="93C052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rc 9"/>
          <p:cNvSpPr>
            <a:spLocks/>
          </p:cNvSpPr>
          <p:nvPr/>
        </p:nvSpPr>
        <p:spPr bwMode="black">
          <a:xfrm rot="10419033">
            <a:off x="2997019" y="3600944"/>
            <a:ext cx="1670434" cy="1885456"/>
          </a:xfrm>
          <a:custGeom>
            <a:avLst/>
            <a:gdLst>
              <a:gd name="G0" fmla="+- 0 0 0"/>
              <a:gd name="G1" fmla="+- 21469 0 0"/>
              <a:gd name="G2" fmla="+- 21600 0 0"/>
              <a:gd name="T0" fmla="*/ 2373 w 21600"/>
              <a:gd name="T1" fmla="*/ 0 h 24319"/>
              <a:gd name="T2" fmla="*/ 21411 w 21600"/>
              <a:gd name="T3" fmla="*/ 24319 h 24319"/>
              <a:gd name="T4" fmla="*/ 0 w 21600"/>
              <a:gd name="T5" fmla="*/ 21469 h 2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319" fill="none" extrusionOk="0">
                <a:moveTo>
                  <a:pt x="2373" y="-1"/>
                </a:moveTo>
                <a:cubicBezTo>
                  <a:pt x="13317" y="1209"/>
                  <a:pt x="21600" y="10458"/>
                  <a:pt x="21600" y="21469"/>
                </a:cubicBezTo>
                <a:cubicBezTo>
                  <a:pt x="21600" y="22422"/>
                  <a:pt x="21536" y="23374"/>
                  <a:pt x="21411" y="24319"/>
                </a:cubicBezTo>
              </a:path>
              <a:path w="21600" h="24319" stroke="0" extrusionOk="0">
                <a:moveTo>
                  <a:pt x="2373" y="-1"/>
                </a:moveTo>
                <a:cubicBezTo>
                  <a:pt x="13317" y="1209"/>
                  <a:pt x="21600" y="10458"/>
                  <a:pt x="21600" y="21469"/>
                </a:cubicBezTo>
                <a:cubicBezTo>
                  <a:pt x="21600" y="22422"/>
                  <a:pt x="21536" y="23374"/>
                  <a:pt x="21411" y="24319"/>
                </a:cubicBezTo>
                <a:lnTo>
                  <a:pt x="0" y="21469"/>
                </a:lnTo>
                <a:close/>
              </a:path>
            </a:pathLst>
          </a:custGeom>
          <a:solidFill>
            <a:schemeClr val="folHlink">
              <a:alpha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WordArt 10"/>
          <p:cNvSpPr>
            <a:spLocks noChangeArrowheads="1" noChangeShapeType="1" noTextEdit="1"/>
          </p:cNvSpPr>
          <p:nvPr/>
        </p:nvSpPr>
        <p:spPr bwMode="gray">
          <a:xfrm rot="18977292">
            <a:off x="3114749" y="2671449"/>
            <a:ext cx="1680377" cy="104135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208396"/>
              </a:avLst>
            </a:prstTxWarp>
          </a:bodyPr>
          <a:lstStyle/>
          <a:p>
            <a:pPr algn="ctr"/>
            <a:r>
              <a:rPr lang="zh-CN" altLang="en-US" b="1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Verdana"/>
              </a:rPr>
              <a:t>分享协作创新</a:t>
            </a:r>
            <a:endParaRPr lang="zh-CN" altLang="en-US" b="1" kern="1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0000"/>
              </a:solidFill>
              <a:latin typeface="Verdana"/>
            </a:endParaRPr>
          </a:p>
        </p:txBody>
      </p:sp>
      <p:sp>
        <p:nvSpPr>
          <p:cNvPr id="12" name="WordArt 11"/>
          <p:cNvSpPr>
            <a:spLocks noChangeArrowheads="1" noChangeShapeType="1" noTextEdit="1"/>
          </p:cNvSpPr>
          <p:nvPr/>
        </p:nvSpPr>
        <p:spPr bwMode="gray">
          <a:xfrm rot="2686923">
            <a:off x="4305762" y="2656441"/>
            <a:ext cx="1676400" cy="956981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211375"/>
              </a:avLst>
            </a:prstTxWarp>
          </a:bodyPr>
          <a:lstStyle/>
          <a:p>
            <a:pPr algn="ctr"/>
            <a:r>
              <a:rPr lang="zh-CN" altLang="en-US" b="1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Verdana"/>
              </a:rPr>
              <a:t>文献</a:t>
            </a:r>
            <a:r>
              <a:rPr lang="zh-CN" altLang="en-US" b="1" kern="10" dirty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Verdana"/>
              </a:rPr>
              <a:t>信息</a:t>
            </a:r>
            <a:r>
              <a:rPr lang="zh-CN" altLang="en-US" b="1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Verdana"/>
              </a:rPr>
              <a:t>检索</a:t>
            </a:r>
            <a:endParaRPr lang="zh-CN" altLang="en-US" b="1" kern="1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" name="WordArt 12"/>
          <p:cNvSpPr>
            <a:spLocks noChangeArrowheads="1" noChangeShapeType="1" noTextEdit="1"/>
          </p:cNvSpPr>
          <p:nvPr/>
        </p:nvSpPr>
        <p:spPr bwMode="gray">
          <a:xfrm rot="2760178">
            <a:off x="3164891" y="4061504"/>
            <a:ext cx="1551450" cy="620447"/>
          </a:xfrm>
          <a:prstGeom prst="rect">
            <a:avLst/>
          </a:prstGeom>
        </p:spPr>
        <p:txBody>
          <a:bodyPr spcFirstLastPara="1" wrap="none" fromWordArt="1">
            <a:prstTxWarp prst="textArchDown">
              <a:avLst>
                <a:gd name="adj" fmla="val 433212"/>
              </a:avLst>
            </a:prstTxWarp>
          </a:bodyPr>
          <a:lstStyle/>
          <a:p>
            <a:pPr algn="ctr"/>
            <a:r>
              <a:rPr lang="zh-CN" altLang="en-US" b="1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Verdana"/>
              </a:rPr>
              <a:t>文献信息分析</a:t>
            </a:r>
            <a:endParaRPr lang="zh-CN" altLang="en-US" b="1" kern="1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WordArt 13"/>
          <p:cNvSpPr>
            <a:spLocks noChangeArrowheads="1" noChangeShapeType="1" noTextEdit="1"/>
          </p:cNvSpPr>
          <p:nvPr/>
        </p:nvSpPr>
        <p:spPr bwMode="gray">
          <a:xfrm rot="19084014">
            <a:off x="4456660" y="4031793"/>
            <a:ext cx="1545152" cy="622556"/>
          </a:xfrm>
          <a:prstGeom prst="rect">
            <a:avLst/>
          </a:prstGeom>
        </p:spPr>
        <p:txBody>
          <a:bodyPr spcFirstLastPara="1" wrap="none" fromWordArt="1">
            <a:prstTxWarp prst="textArchDown">
              <a:avLst>
                <a:gd name="adj" fmla="val 441787"/>
              </a:avLst>
            </a:prstTxWarp>
          </a:bodyPr>
          <a:lstStyle/>
          <a:p>
            <a:pPr algn="ctr"/>
            <a:r>
              <a:rPr lang="zh-CN" altLang="en-US" b="1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Verdana"/>
              </a:rPr>
              <a:t>文献信息管理</a:t>
            </a:r>
            <a:endParaRPr lang="en-US" altLang="zh-CN" b="1" kern="10" dirty="0" smtClean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0000"/>
              </a:solidFill>
              <a:latin typeface="Verdana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677125" y="2820278"/>
            <a:ext cx="1817591" cy="1792567"/>
            <a:chOff x="2457" y="2000"/>
            <a:chExt cx="914" cy="907"/>
          </a:xfrm>
        </p:grpSpPr>
        <p:pic>
          <p:nvPicPr>
            <p:cNvPr id="16" name="Picture 15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</p:spPr>
        </p:pic>
        <p:sp>
          <p:nvSpPr>
            <p:cNvPr id="17" name="Oval 16"/>
            <p:cNvSpPr>
              <a:spLocks noChangeArrowheads="1"/>
            </p:cNvSpPr>
            <p:nvPr/>
          </p:nvSpPr>
          <p:spPr bwMode="ltGray">
            <a:xfrm>
              <a:off x="2476" y="2019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ltGray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20" name="Group 1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AutoShape 22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AutoShape 23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2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2" name="AutoShape 25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AutoShape 26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AutoShape 27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AutoShape 28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0" name="Rectangle 29"/>
          <p:cNvSpPr>
            <a:spLocks noChangeArrowheads="1"/>
          </p:cNvSpPr>
          <p:nvPr/>
        </p:nvSpPr>
        <p:spPr bwMode="gray">
          <a:xfrm>
            <a:off x="4271720" y="3476433"/>
            <a:ext cx="729821" cy="3992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C1C1C"/>
                </a:solidFill>
                <a:ea typeface="宋体" charset="-122"/>
              </a:rPr>
              <a:t>     </a:t>
            </a:r>
            <a:endParaRPr lang="en-US" altLang="zh-CN" sz="20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31" name="AutoShape 30"/>
          <p:cNvSpPr>
            <a:spLocks/>
          </p:cNvSpPr>
          <p:nvPr/>
        </p:nvSpPr>
        <p:spPr bwMode="auto">
          <a:xfrm>
            <a:off x="6572264" y="1714488"/>
            <a:ext cx="2605118" cy="838200"/>
          </a:xfrm>
          <a:prstGeom prst="accentCallout2">
            <a:avLst>
              <a:gd name="adj1" fmla="val 15338"/>
              <a:gd name="adj2" fmla="val -3775"/>
              <a:gd name="adj3" fmla="val 13634"/>
              <a:gd name="adj4" fmla="val -24125"/>
              <a:gd name="adj5" fmla="val 92236"/>
              <a:gd name="adj6" fmla="val -39583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  <a:effectLst/>
        </p:spPr>
        <p:txBody>
          <a:bodyPr anchor="ctr"/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信息源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搜索引擎</a:t>
            </a:r>
            <a:endParaRPr lang="en-US" altLang="zh-CN" sz="28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u="sng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常用数据库</a:t>
            </a:r>
            <a:endParaRPr lang="en-US" altLang="zh-CN" sz="2400" u="sng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u="sng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2400" u="sng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订阅</a:t>
            </a:r>
            <a:endParaRPr lang="en-US" altLang="zh-CN" sz="2400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31"/>
          <p:cNvSpPr>
            <a:spLocks/>
          </p:cNvSpPr>
          <p:nvPr/>
        </p:nvSpPr>
        <p:spPr bwMode="auto">
          <a:xfrm>
            <a:off x="6248400" y="5181600"/>
            <a:ext cx="2716088" cy="838200"/>
          </a:xfrm>
          <a:prstGeom prst="accentCallout2">
            <a:avLst>
              <a:gd name="adj1" fmla="val 13634"/>
              <a:gd name="adj2" fmla="val -3227"/>
              <a:gd name="adj3" fmla="val 13634"/>
              <a:gd name="adj4" fmla="val -18616"/>
              <a:gd name="adj5" fmla="val -40343"/>
              <a:gd name="adj6" fmla="val -34005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  <a:effectLst/>
        </p:spPr>
        <p:txBody>
          <a:bodyPr anchor="ctr"/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WIZ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（为知笔记）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Endnote</a:t>
            </a:r>
            <a:r>
              <a:rPr lang="zh-CN" altLang="en-US" sz="2400" u="sng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X6</a:t>
            </a:r>
          </a:p>
          <a:p>
            <a:r>
              <a:rPr lang="en-US" altLang="zh-CN" sz="22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Totalcommander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AutoShape 32"/>
          <p:cNvSpPr>
            <a:spLocks/>
          </p:cNvSpPr>
          <p:nvPr/>
        </p:nvSpPr>
        <p:spPr bwMode="auto">
          <a:xfrm flipH="1">
            <a:off x="323528" y="1684338"/>
            <a:ext cx="2529210" cy="838200"/>
          </a:xfrm>
          <a:prstGeom prst="accentCallout2">
            <a:avLst>
              <a:gd name="adj1" fmla="val 13634"/>
              <a:gd name="adj2" fmla="val -3333"/>
              <a:gd name="adj3" fmla="val 13634"/>
              <a:gd name="adj4" fmla="val -18819"/>
              <a:gd name="adj5" fmla="val 89769"/>
              <a:gd name="adj6" fmla="val -34444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  <a:effectLst/>
        </p:spPr>
        <p:txBody>
          <a:bodyPr anchor="ctr"/>
          <a:lstStyle/>
          <a:p>
            <a:pPr algn="r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思维导图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网络存储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论文写作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AutoShape 33"/>
          <p:cNvSpPr>
            <a:spLocks/>
          </p:cNvSpPr>
          <p:nvPr/>
        </p:nvSpPr>
        <p:spPr bwMode="auto">
          <a:xfrm>
            <a:off x="533400" y="5216525"/>
            <a:ext cx="2362200" cy="855681"/>
          </a:xfrm>
          <a:prstGeom prst="accentCallout2">
            <a:avLst>
              <a:gd name="adj1" fmla="val 14231"/>
              <a:gd name="adj2" fmla="val 103227"/>
              <a:gd name="adj3" fmla="val 14231"/>
              <a:gd name="adj4" fmla="val 118750"/>
              <a:gd name="adj5" fmla="val -46838"/>
              <a:gd name="adj6" fmla="val 130106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  <a:effectLst/>
        </p:spPr>
        <p:txBody>
          <a:bodyPr anchor="ctr"/>
          <a:lstStyle/>
          <a:p>
            <a:pPr algn="r"/>
            <a:r>
              <a:rPr lang="en-US" altLang="zh-CN" sz="2400" u="sng" dirty="0" err="1" smtClean="0">
                <a:solidFill>
                  <a:srgbClr val="FF0000"/>
                </a:solidFill>
                <a:ea typeface="宋体" charset="-122"/>
              </a:rPr>
              <a:t>HistCite</a:t>
            </a:r>
            <a:endParaRPr lang="en-US" altLang="zh-CN" sz="2400" u="sng" dirty="0" smtClean="0">
              <a:solidFill>
                <a:srgbClr val="FF0000"/>
              </a:solidFill>
              <a:ea typeface="宋体" charset="-122"/>
            </a:endParaRPr>
          </a:p>
          <a:p>
            <a:pPr algn="r"/>
            <a:r>
              <a:rPr lang="zh-CN" altLang="en-US" sz="2400" u="sng" dirty="0" smtClean="0">
                <a:latin typeface="微软雅黑" pitchFamily="34" charset="-122"/>
                <a:ea typeface="微软雅黑" pitchFamily="34" charset="-122"/>
              </a:rPr>
              <a:t>数据库分析</a:t>
            </a:r>
            <a:endParaRPr lang="en-US" altLang="zh-CN" sz="2400" u="sng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u="sng" dirty="0" smtClean="0">
                <a:latin typeface="微软雅黑" pitchFamily="34" charset="-122"/>
                <a:ea typeface="微软雅黑" pitchFamily="34" charset="-122"/>
              </a:rPr>
              <a:t>专利分析</a:t>
            </a:r>
            <a:endParaRPr lang="en-US" altLang="zh-CN" sz="2400" u="sng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71908" y="3186112"/>
            <a:ext cx="1357322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课程</a:t>
            </a:r>
            <a:endParaRPr lang="en-US" altLang="zh-CN" sz="320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320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9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31" grpId="0" animBg="1"/>
      <p:bldP spid="32" grpId="0" animBg="1"/>
      <p:bldP spid="33" grpId="0" animBg="1"/>
      <p:bldP spid="3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本课程的关注点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rgbClr val="FF0000"/>
                </a:solidFill>
              </a:rPr>
              <a:t>提升学习力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C00000"/>
                </a:solidFill>
              </a:rPr>
              <a:t>提升思考</a:t>
            </a:r>
            <a:r>
              <a:rPr lang="zh-CN" altLang="en-US" sz="4400" dirty="0" smtClean="0">
                <a:solidFill>
                  <a:srgbClr val="C00000"/>
                </a:solidFill>
              </a:rPr>
              <a:t>力</a:t>
            </a:r>
            <a:endParaRPr lang="en-US" altLang="zh-CN" sz="44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 smtClean="0"/>
              <a:t>提升创新力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85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课程安排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网络班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980728"/>
            <a:ext cx="6286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7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课程的说明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学习</a:t>
            </a:r>
            <a:r>
              <a:rPr lang="zh-CN" altLang="en-US" sz="4000" dirty="0" smtClean="0"/>
              <a:t>要求</a:t>
            </a:r>
            <a:endParaRPr lang="en-US" altLang="zh-CN" sz="4000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练习、练习、练习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倡导体验式学习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4000" dirty="0" smtClean="0"/>
              <a:t>考核与作业</a:t>
            </a:r>
            <a:endParaRPr lang="en-US" altLang="zh-CN" sz="4000" dirty="0" smtClean="0"/>
          </a:p>
          <a:p>
            <a:pPr>
              <a:lnSpc>
                <a:spcPct val="150000"/>
              </a:lnSpc>
            </a:pPr>
            <a:r>
              <a:rPr lang="zh-CN" altLang="en-US" sz="4000" dirty="0" smtClean="0"/>
              <a:t>学分和成绩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学习方式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 smtClean="0"/>
              <a:t>小作业  </a:t>
            </a:r>
            <a:r>
              <a:rPr lang="en-US" altLang="zh-CN" sz="4000" dirty="0" smtClean="0"/>
              <a:t>10</a:t>
            </a:r>
            <a:r>
              <a:rPr lang="zh-CN" altLang="en-US" sz="4000" dirty="0" smtClean="0"/>
              <a:t>分</a:t>
            </a:r>
            <a:r>
              <a:rPr lang="en-US" altLang="zh-CN" sz="4000" dirty="0" smtClean="0"/>
              <a:t>/</a:t>
            </a:r>
            <a:r>
              <a:rPr lang="zh-CN" altLang="en-US" sz="4000" dirty="0" smtClean="0"/>
              <a:t>次</a:t>
            </a:r>
            <a:r>
              <a:rPr lang="en-US" altLang="zh-CN" sz="4000" dirty="0" smtClean="0"/>
              <a:t>, </a:t>
            </a:r>
            <a:r>
              <a:rPr lang="zh-CN" altLang="en-US" sz="4000" dirty="0" smtClean="0"/>
              <a:t>共</a:t>
            </a:r>
            <a:r>
              <a:rPr lang="en-US" altLang="zh-CN" sz="4000" dirty="0" smtClean="0"/>
              <a:t>6</a:t>
            </a:r>
            <a:r>
              <a:rPr lang="zh-CN" altLang="en-US" sz="4000" dirty="0" smtClean="0"/>
              <a:t>次</a:t>
            </a:r>
            <a:endParaRPr lang="en-US" altLang="zh-CN" sz="4000" dirty="0" smtClean="0"/>
          </a:p>
          <a:p>
            <a:pPr>
              <a:lnSpc>
                <a:spcPct val="150000"/>
              </a:lnSpc>
            </a:pPr>
            <a:r>
              <a:rPr lang="zh-CN" altLang="en-US" sz="4000" dirty="0" smtClean="0"/>
              <a:t>分享及综合利用 </a:t>
            </a:r>
            <a:r>
              <a:rPr lang="en-US" altLang="zh-CN" sz="4000" dirty="0" smtClean="0"/>
              <a:t>40</a:t>
            </a:r>
            <a:r>
              <a:rPr lang="zh-CN" altLang="en-US" sz="4000" dirty="0" smtClean="0"/>
              <a:t>分</a:t>
            </a:r>
            <a:endParaRPr lang="en-US" altLang="zh-CN" sz="4000" dirty="0" smtClean="0"/>
          </a:p>
          <a:p>
            <a:pPr lvl="1">
              <a:lnSpc>
                <a:spcPct val="150000"/>
              </a:lnSpc>
            </a:pPr>
            <a:r>
              <a:rPr lang="zh-CN" altLang="en-US" sz="3600" dirty="0" smtClean="0"/>
              <a:t>分享报告</a:t>
            </a: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r>
              <a:rPr lang="zh-CN" altLang="en-US" sz="3600" dirty="0" smtClean="0"/>
              <a:t>共享优质资源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4000" dirty="0" smtClean="0"/>
              <a:t>总计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100</a:t>
            </a:r>
            <a:r>
              <a:rPr lang="zh-CN" altLang="en-US" sz="4000" dirty="0" smtClean="0"/>
              <a:t>分</a:t>
            </a:r>
            <a:endParaRPr lang="en-US" altLang="zh-CN" sz="40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1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84387"/>
            <a:ext cx="8229600" cy="760437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更多课程资源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科大网络公开课 （课件发布、问答及作业提交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742950" lvl="2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hlinkClick r:id="rId3"/>
              </a:rPr>
              <a:t>http://</a:t>
            </a:r>
            <a:r>
              <a:rPr lang="en-US" altLang="zh-CN" sz="1600" dirty="0" smtClean="0">
                <a:solidFill>
                  <a:srgbClr val="FF0000"/>
                </a:solidFill>
                <a:hlinkClick r:id="rId3"/>
              </a:rPr>
              <a:t>mooc.ustc.edu.cn/upload/forum.php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</a:rPr>
              <a:t>课程资源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中科大网络</a:t>
            </a:r>
            <a:r>
              <a:rPr lang="zh-CN" altLang="en-US" sz="2000" dirty="0" smtClean="0">
                <a:solidFill>
                  <a:srgbClr val="FF0000"/>
                </a:solidFill>
              </a:rPr>
              <a:t>课堂   文献</a:t>
            </a:r>
            <a:r>
              <a:rPr lang="zh-CN" altLang="en-US" sz="2000" dirty="0">
                <a:solidFill>
                  <a:srgbClr val="FF0000"/>
                </a:solidFill>
              </a:rPr>
              <a:t>管理与信息分析 </a:t>
            </a:r>
            <a:endParaRPr lang="en-US" altLang="zh-CN" sz="2000" dirty="0" smtClean="0">
              <a:solidFill>
                <a:srgbClr val="FF0000"/>
              </a:solidFill>
              <a:hlinkClick r:id="rId4"/>
            </a:endParaRPr>
          </a:p>
          <a:p>
            <a:pPr marL="857250" lvl="2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solidFill>
                  <a:srgbClr val="FF0000"/>
                </a:solidFill>
                <a:hlinkClick r:id="rId4"/>
              </a:rPr>
              <a:t>http</a:t>
            </a:r>
            <a:r>
              <a:rPr lang="en-US" altLang="zh-CN" sz="1600" dirty="0">
                <a:solidFill>
                  <a:srgbClr val="FF0000"/>
                </a:solidFill>
                <a:hlinkClick r:id="rId4"/>
              </a:rPr>
              <a:t>://wlkt.ustc.edu.cn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</a:rPr>
              <a:t>视频</a:t>
            </a:r>
            <a:r>
              <a:rPr lang="zh-CN" altLang="en-US" sz="1600" dirty="0">
                <a:solidFill>
                  <a:srgbClr val="FF0000"/>
                </a:solidFill>
              </a:rPr>
              <a:t>在线观看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中科大</a:t>
            </a:r>
            <a:r>
              <a:rPr lang="en-US" altLang="zh-CN" sz="2000" b="1" dirty="0">
                <a:solidFill>
                  <a:srgbClr val="FF0000"/>
                </a:solidFill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</a:rPr>
              <a:t>汤森路透网络公开课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742950" lvl="2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hlinkClick r:id="rId5"/>
              </a:rPr>
              <a:t>http://</a:t>
            </a:r>
            <a:r>
              <a:rPr lang="en-US" altLang="zh-CN" sz="1600" dirty="0" smtClean="0">
                <a:solidFill>
                  <a:srgbClr val="FF0000"/>
                </a:solidFill>
                <a:hlinkClick r:id="rId5"/>
              </a:rPr>
              <a:t>ip-science.thomsonreuters.com.cn/2013wenxianustc/courses.htm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网易云课堂 爱科技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hlinkClick r:id="rId6"/>
              </a:rPr>
              <a:t>http://</a:t>
            </a:r>
            <a:r>
              <a:rPr lang="en-US" altLang="zh-CN" sz="1600" dirty="0" smtClean="0">
                <a:solidFill>
                  <a:srgbClr val="FF0000"/>
                </a:solidFill>
                <a:hlinkClick r:id="rId6"/>
              </a:rPr>
              <a:t>study.163.com/u/iscitech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课程资源平台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互动反馈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35569"/>
              </p:ext>
            </p:extLst>
          </p:nvPr>
        </p:nvGraphicFramePr>
        <p:xfrm>
          <a:off x="971600" y="1844824"/>
          <a:ext cx="7632848" cy="3587872"/>
        </p:xfrm>
        <a:graphic>
          <a:graphicData uri="http://schemas.openxmlformats.org/drawingml/2006/table">
            <a:tbl>
              <a:tblPr/>
              <a:tblGrid>
                <a:gridCol w="3384376"/>
                <a:gridCol w="4248472"/>
              </a:tblGrid>
              <a:tr h="407905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</a:rPr>
                        <a:t>电子邮件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>
                          <a:solidFill>
                            <a:srgbClr val="336699"/>
                          </a:solidFill>
                          <a:effectLst/>
                          <a:hlinkClick r:id="rId2"/>
                        </a:rPr>
                        <a:t>wenxianustc@gmail.com</a:t>
                      </a:r>
                      <a:endParaRPr lang="en-US" sz="240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71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</a:rPr>
                        <a:t>新浪微博</a:t>
                      </a:r>
                      <a:r>
                        <a:rPr lang="en-US" altLang="zh-CN" sz="2400" dirty="0">
                          <a:effectLst/>
                        </a:rPr>
                        <a:t>@</a:t>
                      </a:r>
                      <a:r>
                        <a:rPr lang="zh-CN" altLang="en-US" sz="2400" dirty="0">
                          <a:effectLst/>
                        </a:rPr>
                        <a:t>文献管理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>
                          <a:solidFill>
                            <a:srgbClr val="336699"/>
                          </a:solidFill>
                          <a:effectLst/>
                          <a:hlinkClick r:id="rId3"/>
                        </a:rPr>
                        <a:t>http://weibo.com/wenxianustc</a:t>
                      </a:r>
                      <a:endParaRPr lang="en-US" sz="240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05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</a:rPr>
                        <a:t>新浪微博</a:t>
                      </a:r>
                      <a:r>
                        <a:rPr lang="en-US" altLang="zh-CN" sz="2400" dirty="0">
                          <a:effectLst/>
                        </a:rPr>
                        <a:t>@</a:t>
                      </a:r>
                      <a:r>
                        <a:rPr lang="zh-CN" altLang="en-US" sz="2400" dirty="0">
                          <a:effectLst/>
                        </a:rPr>
                        <a:t>罗昭锋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rgbClr val="336699"/>
                          </a:solidFill>
                          <a:effectLst/>
                          <a:hlinkClick r:id="rId4"/>
                        </a:rPr>
                        <a:t>http://weibo.com/science20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71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</a:rPr>
                        <a:t>人人网</a:t>
                      </a:r>
                      <a:r>
                        <a:rPr lang="en-US" altLang="zh-CN" sz="2400" dirty="0">
                          <a:effectLst/>
                        </a:rPr>
                        <a:t>@</a:t>
                      </a:r>
                      <a:r>
                        <a:rPr lang="zh-CN" altLang="en-US" sz="2400" dirty="0">
                          <a:effectLst/>
                        </a:rPr>
                        <a:t>文献管理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rgbClr val="336699"/>
                          </a:solidFill>
                          <a:effectLst/>
                          <a:hlinkClick r:id="rId5"/>
                        </a:rPr>
                        <a:t>http://www.renren.com/wenxiaoxian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05"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</a:rPr>
                        <a:t>微信公众号</a:t>
                      </a:r>
                      <a:r>
                        <a:rPr lang="en-US" altLang="zh-CN" sz="2400">
                          <a:effectLst/>
                        </a:rPr>
                        <a:t>@</a:t>
                      </a:r>
                      <a:r>
                        <a:rPr lang="zh-CN" altLang="en-US" sz="2400">
                          <a:effectLst/>
                        </a:rPr>
                        <a:t>文献管理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wenxianustc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7136"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</a:rPr>
                        <a:t>网易云课堂</a:t>
                      </a:r>
                      <a:r>
                        <a:rPr lang="en-US" altLang="zh-CN" sz="2400">
                          <a:effectLst/>
                        </a:rPr>
                        <a:t>@</a:t>
                      </a:r>
                      <a:r>
                        <a:rPr lang="zh-CN" altLang="en-US" sz="2400">
                          <a:effectLst/>
                        </a:rPr>
                        <a:t>爱科技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rgbClr val="336699"/>
                          </a:solidFill>
                          <a:effectLst/>
                          <a:hlinkClick r:id="rId6"/>
                        </a:rPr>
                        <a:t>http://study.163.com/u/iscitech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8138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835696" y="476672"/>
            <a:ext cx="720080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hlinkClick r:id="rId4"/>
              </a:rPr>
              <a:t>http</a:t>
            </a:r>
            <a:r>
              <a:rPr lang="en-US" altLang="zh-CN" sz="4800" dirty="0" smtClean="0">
                <a:solidFill>
                  <a:srgbClr val="FF0000"/>
                </a:solidFill>
                <a:hlinkClick r:id="rId4"/>
              </a:rPr>
              <a:t>://</a:t>
            </a:r>
            <a:r>
              <a:rPr lang="en-US" altLang="zh-CN" sz="4800" dirty="0" smtClean="0">
                <a:solidFill>
                  <a:srgbClr val="FF0000"/>
                </a:solidFill>
                <a:hlinkClick r:id="rId4"/>
              </a:rPr>
              <a:t>MOOC.ustc.edu.cn</a:t>
            </a:r>
            <a:endParaRPr lang="en-US" altLang="zh-CN" sz="4800" dirty="0" smtClean="0">
              <a:solidFill>
                <a:srgbClr val="FF0000"/>
              </a:solidFill>
            </a:endParaRPr>
          </a:p>
          <a:p>
            <a:r>
              <a:rPr lang="zh-CN" altLang="en-US" sz="4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内容沉淀</a:t>
            </a:r>
            <a:endParaRPr lang="zh-CN" altLang="en-US" sz="4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7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64170"/>
            <a:ext cx="8892480" cy="580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视频平台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056" y="203154"/>
            <a:ext cx="5756448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en-US" altLang="zh-CN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://</a:t>
            </a:r>
            <a:r>
              <a:rPr lang="en-US" altLang="zh-CN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wlkt.ustc.edu.cn</a:t>
            </a:r>
            <a:endParaRPr lang="zh-CN" altLang="en-US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3904" y="4870901"/>
            <a:ext cx="5756448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学期的视频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http://wlkt.ustc.edu.cn/courseShow.asp?courseId=1320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5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、为什么社会发展会越来越快呢？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2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8640"/>
            <a:ext cx="9108504" cy="65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735087"/>
            <a:ext cx="8280920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http://</a:t>
            </a:r>
            <a:r>
              <a:rPr lang="en-US" altLang="zh-CN" sz="2400" dirty="0" smtClean="0">
                <a:solidFill>
                  <a:srgbClr val="FF0000"/>
                </a:solidFill>
              </a:rPr>
              <a:t>ip-science.thomsonreuters.com.cn/2013wenxianustc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网易云课堂</a:t>
            </a:r>
            <a:r>
              <a:rPr lang="en-US" altLang="zh-CN" dirty="0" smtClean="0"/>
              <a:t>-</a:t>
            </a:r>
            <a:r>
              <a:rPr lang="zh-CN" altLang="en-US" dirty="0" smtClean="0"/>
              <a:t>爱科技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334"/>
            <a:ext cx="9144000" cy="507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6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网易云课堂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上学期课程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1010545"/>
            <a:ext cx="7524328" cy="652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77" y="2060848"/>
            <a:ext cx="27336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8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4624"/>
            <a:ext cx="8748464" cy="685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483768" y="3464714"/>
            <a:ext cx="6048672" cy="162046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欢迎关注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文献管理，像风一样，将希望的种子带向四方！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5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109"/>
            <a:ext cx="7992888" cy="669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0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9512" y="2416567"/>
            <a:ext cx="8784976" cy="1953766"/>
            <a:chOff x="179512" y="2416567"/>
            <a:chExt cx="8784976" cy="1953766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2492896"/>
              <a:ext cx="8784976" cy="18774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6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   </a:t>
              </a:r>
              <a:r>
                <a:rPr lang="zh-CN" altLang="en-US" sz="60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发展历程</a:t>
              </a:r>
              <a:endPara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r"/>
              <a:endPara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16567"/>
              <a:ext cx="2243424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9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7384"/>
            <a:ext cx="6048672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2004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年第一次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EN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F:\上海之行\endnote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51309"/>
            <a:ext cx="4038600" cy="4525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4" name="Picture 2" descr="F:\上海之行\endnote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351309"/>
            <a:ext cx="4038600" cy="4525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509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2006-2007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电子手册</a:t>
            </a:r>
          </a:p>
        </p:txBody>
      </p:sp>
      <p:pic>
        <p:nvPicPr>
          <p:cNvPr id="4099" name="Picture 3"/>
          <p:cNvPicPr>
            <a:picLocks noGrp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00200"/>
            <a:ext cx="4038600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F:\上海之行\封面.jpg"/>
          <p:cNvPicPr>
            <a:picLocks noGrp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2"/>
            <a:ext cx="3600000" cy="45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1259632" y="341784"/>
            <a:ext cx="230425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en-US" altLang="zh-CN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5508104" y="341784"/>
            <a:ext cx="230425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en-US" altLang="zh-CN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3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2008</a:t>
            </a:r>
            <a:r>
              <a:rPr lang="zh-CN" altLang="en-US" dirty="0" smtClean="0"/>
              <a:t>年秋正式开课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9" y="1087801"/>
            <a:ext cx="7464697" cy="543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7596336" y="3446532"/>
            <a:ext cx="864096" cy="7200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-25000" dirty="0" smtClean="0">
                <a:ln>
                  <a:noFill/>
                </a:ln>
                <a:solidFill>
                  <a:srgbClr val="FF0000"/>
                </a:solidFill>
                <a:effectLst/>
                <a:latin typeface="Gungsuh" pitchFamily="18" charset="-127"/>
                <a:ea typeface="Gungsuh" pitchFamily="18" charset="-127"/>
              </a:rPr>
              <a:t>784</a:t>
            </a:r>
            <a:endParaRPr kumimoji="0" lang="zh-CN" altLang="en-US" sz="4000" b="1" i="0" u="none" strike="noStrike" cap="none" normalizeH="0" baseline="-25000" dirty="0" smtClean="0">
              <a:ln>
                <a:noFill/>
              </a:ln>
              <a:solidFill>
                <a:srgbClr val="FF0000"/>
              </a:solidFill>
              <a:effectLst/>
              <a:latin typeface="Gungsuh" pitchFamily="18" charset="-127"/>
              <a:ea typeface="Gungsuh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7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80920" cy="792162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提升</a:t>
            </a:r>
            <a:r>
              <a:rPr lang="zh-CN" altLang="en-US" dirty="0" smtClean="0">
                <a:solidFill>
                  <a:srgbClr val="FF0000"/>
                </a:solidFill>
              </a:rPr>
              <a:t>效率 助力科研 推动</a:t>
            </a:r>
            <a:r>
              <a:rPr lang="zh-CN" altLang="en-US" dirty="0">
                <a:solidFill>
                  <a:srgbClr val="FF0000"/>
                </a:solidFill>
              </a:rPr>
              <a:t>创新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9361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6600" b="1" dirty="0" smtClean="0">
                <a:solidFill>
                  <a:srgbClr val="FF0000"/>
                </a:solidFill>
              </a:rPr>
              <a:t>2004</a:t>
            </a:r>
            <a:r>
              <a:rPr lang="zh-CN" altLang="en-US" sz="6600" b="1" dirty="0" smtClean="0">
                <a:solidFill>
                  <a:srgbClr val="FF0000"/>
                </a:solidFill>
              </a:rPr>
              <a:t>～</a:t>
            </a:r>
            <a:r>
              <a:rPr lang="en-US" altLang="zh-CN" sz="6600" b="1" dirty="0" smtClean="0">
                <a:solidFill>
                  <a:srgbClr val="FF0000"/>
                </a:solidFill>
              </a:rPr>
              <a:t>2013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84052" y="1412776"/>
            <a:ext cx="1996060" cy="40010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54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9</a:t>
            </a:r>
            <a:endParaRPr lang="zh-CN" altLang="en-US" sz="254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4437112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/9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学期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/1722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sz="2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2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人类</a:t>
            </a:r>
            <a:r>
              <a:rPr lang="zh-CN" altLang="en-US" dirty="0"/>
              <a:t>社会</a:t>
            </a:r>
            <a:r>
              <a:rPr lang="zh-CN" altLang="en-US" dirty="0" smtClean="0"/>
              <a:t>的发展史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81" y="2172509"/>
            <a:ext cx="1592263" cy="1192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78" y="2178576"/>
            <a:ext cx="1497450" cy="1192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92" y="3702837"/>
            <a:ext cx="1701181" cy="127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26170"/>
            <a:ext cx="1592263" cy="1261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63688" y="5283205"/>
            <a:ext cx="561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社会的进步是一部信息储存和传播方式变革的历史。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8" y="2130858"/>
            <a:ext cx="1852109" cy="1280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17032"/>
            <a:ext cx="1838073" cy="13887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3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2013</a:t>
            </a:r>
            <a:r>
              <a:rPr lang="zh-CN" altLang="en-US" dirty="0" smtClean="0"/>
              <a:t>网络公开课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23" y="1556792"/>
            <a:ext cx="668496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3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欢迎分享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42392" y="3068960"/>
            <a:ext cx="785921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如果您觉得这些内容对你有帮助，欢迎</a:t>
            </a:r>
            <a:r>
              <a:rPr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分享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给你身边的朋友。您的一次转发、一次分享都是对我们的肯定和支持！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7804" y="184482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&gt;300</a:t>
            </a:r>
            <a:r>
              <a:rPr lang="zh-CN" altLang="en-US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4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4595644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欢迎加入我们的公益团队！</a:t>
            </a:r>
            <a:endParaRPr lang="en-US" altLang="zh-CN" sz="48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感谢所有支持我们的朋友！</a:t>
            </a:r>
            <a:endParaRPr lang="zh-CN" altLang="en-US" sz="4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2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信息社会的变化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信息载体和传播方式的变革推动了社会的快速发展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信息社会的学习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知识更新加快，需要终生学习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需要利用工具，提升效率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科研工作者的四项修炼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提升学习力和思考力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建立三种意识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利用工具的意识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欲善其</a:t>
            </a:r>
            <a:r>
              <a:rPr lang="zh-CN" altLang="en-US" dirty="0" smtClean="0"/>
              <a:t>事，先利其器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时间投资的意识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磨刀不误砍柴工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分享的意识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分享是最好的学习方式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分享是最有效成长途径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6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00642"/>
            <a:ext cx="1584176" cy="204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http://mooc.ustc.edu.cn/upload/data/attachment/portal/201308/20/173951mod1d0o1pp96cio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50" y="1059441"/>
            <a:ext cx="1584746" cy="23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://mooc.ustc.edu.cn/upload/data/attachment/portal/201308/20/173125z32ax3vo7feaoa7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293761"/>
            <a:ext cx="1512168" cy="2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23" y="4851839"/>
            <a:ext cx="4520276" cy="10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7" y="4802663"/>
            <a:ext cx="4023804" cy="113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7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</a:t>
            </a:r>
            <a:r>
              <a:rPr lang="zh-CN" altLang="en-US" dirty="0" smtClean="0"/>
              <a:t>谢助教团队的全体成员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7" y="1937973"/>
            <a:ext cx="4704149" cy="375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52" y="1937973"/>
            <a:ext cx="3892028" cy="375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0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感谢所有网友们的支持、鼓励！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39" y="4599012"/>
            <a:ext cx="65913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692696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开设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文献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管理与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信息分析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课程，真正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想教的不是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本身，而是网络时代的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快速学习能力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，而最想教的是婴儿般的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开放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好奇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，对知识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渴求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以及去净浮华后的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淡定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！因为只有这样，才能和自己的内心对白，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才能做到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专注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坚持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559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8"/>
            <a:ext cx="9142244" cy="685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732240" y="2780928"/>
            <a:ext cx="2664296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</a:t>
            </a:r>
            <a:endParaRPr lang="en-US" altLang="zh-CN" sz="10000" b="1" cap="none" spc="0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100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8136" y="1916832"/>
            <a:ext cx="7848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欢迎</a:t>
            </a:r>
            <a:r>
              <a:rPr lang="zh-CN" altLang="en-US" sz="6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旁听 拒绝酱油</a:t>
            </a:r>
            <a:endParaRPr lang="zh-CN" altLang="en-US" sz="60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1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772816"/>
            <a:ext cx="6984776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、为什么社会发展会越来越快呢？</a:t>
            </a:r>
            <a:endParaRPr lang="en-US" altLang="zh-CN" sz="3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r"/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467544" y="4941168"/>
            <a:ext cx="8229600" cy="7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kern="0" dirty="0" smtClean="0">
                <a:solidFill>
                  <a:srgbClr val="FF0000"/>
                </a:solidFill>
              </a:rPr>
              <a:t>信息传播越来越快，传播成本越来越低！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4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培训ppt模板 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培训ppt模板 </Template>
  <TotalTime>4275</TotalTime>
  <Words>1499</Words>
  <Application>Microsoft Office PowerPoint</Application>
  <PresentationFormat>全屏显示(4:3)</PresentationFormat>
  <Paragraphs>355</Paragraphs>
  <Slides>89</Slides>
  <Notes>58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0" baseType="lpstr">
      <vt:lpstr>培训ppt模板 </vt:lpstr>
      <vt:lpstr>PowerPoint 演示文稿</vt:lpstr>
      <vt:lpstr>欢迎来自五湖四海的网络班学员</vt:lpstr>
      <vt:lpstr>内  容</vt:lpstr>
      <vt:lpstr>PowerPoint 演示文稿</vt:lpstr>
      <vt:lpstr>社会发展历程</vt:lpstr>
      <vt:lpstr>问题1</vt:lpstr>
      <vt:lpstr>问题2</vt:lpstr>
      <vt:lpstr>人类社会的发展史</vt:lpstr>
      <vt:lpstr>问题2</vt:lpstr>
      <vt:lpstr>问题3</vt:lpstr>
      <vt:lpstr>什么是博士？</vt:lpstr>
      <vt:lpstr>我在这门课程中的定位</vt:lpstr>
      <vt:lpstr>问题4</vt:lpstr>
      <vt:lpstr>问题5</vt:lpstr>
      <vt:lpstr>牛顿的眼泪</vt:lpstr>
      <vt:lpstr>20年前科研信息传播</vt:lpstr>
      <vt:lpstr>现在可以看到最新的内容</vt:lpstr>
      <vt:lpstr>信息社会对科学研究的影响</vt:lpstr>
      <vt:lpstr>问题6</vt:lpstr>
      <vt:lpstr>如何做凳子？</vt:lpstr>
      <vt:lpstr>如何做一个与众不同的凳子呢？</vt:lpstr>
      <vt:lpstr>如何做一个能治疗癌症的凳子呢？</vt:lpstr>
      <vt:lpstr>科研就是提出问题和解决问题</vt:lpstr>
      <vt:lpstr>问题7</vt:lpstr>
      <vt:lpstr>问题8</vt:lpstr>
      <vt:lpstr>问题9</vt:lpstr>
      <vt:lpstr>问题10</vt:lpstr>
      <vt:lpstr>问题11</vt:lpstr>
      <vt:lpstr>PowerPoint 演示文稿</vt:lpstr>
      <vt:lpstr>PowerPoint 演示文稿</vt:lpstr>
      <vt:lpstr>面对数字化的社会，我们如何应对？</vt:lpstr>
      <vt:lpstr>PowerPoint 演示文稿</vt:lpstr>
      <vt:lpstr>PowerPoint 演示文稿</vt:lpstr>
      <vt:lpstr>我太忙了……</vt:lpstr>
      <vt:lpstr>什么是“时间投资”</vt:lpstr>
      <vt:lpstr>磨刀不误砍柴工</vt:lpstr>
      <vt:lpstr>问题11</vt:lpstr>
      <vt:lpstr>课程内容 —科研工作者应当具备的信息技能</vt:lpstr>
      <vt:lpstr>一般问题解决流程</vt:lpstr>
      <vt:lpstr>四项信息修炼</vt:lpstr>
      <vt:lpstr>必备信息技能</vt:lpstr>
      <vt:lpstr>信息的获取</vt:lpstr>
      <vt:lpstr>PowerPoint 演示文稿</vt:lpstr>
      <vt:lpstr>搜商人类的第三种能力</vt:lpstr>
      <vt:lpstr>PowerPoint 演示文稿</vt:lpstr>
      <vt:lpstr>PowerPoint 演示文稿</vt:lpstr>
      <vt:lpstr>文献管理软件</vt:lpstr>
      <vt:lpstr>知识管理工具</vt:lpstr>
      <vt:lpstr>文件的管理</vt:lpstr>
      <vt:lpstr>PowerPoint 演示文稿</vt:lpstr>
      <vt:lpstr>引文分析软件</vt:lpstr>
      <vt:lpstr>PowerPoint 演示文稿</vt:lpstr>
      <vt:lpstr>PowerPoint 演示文稿</vt:lpstr>
      <vt:lpstr>PowerPoint 演示文稿</vt:lpstr>
      <vt:lpstr>RefViz的分析实例   </vt:lpstr>
      <vt:lpstr>PowerPoint 演示文稿</vt:lpstr>
      <vt:lpstr>分  享</vt:lpstr>
      <vt:lpstr>思维导图工具</vt:lpstr>
      <vt:lpstr>PowerPoint 演示文稿</vt:lpstr>
      <vt:lpstr>PowerPoint 演示文稿</vt:lpstr>
      <vt:lpstr>课程内容设计</vt:lpstr>
      <vt:lpstr>本课程的关注点</vt:lpstr>
      <vt:lpstr>课程安排-网络班</vt:lpstr>
      <vt:lpstr>课程的说明</vt:lpstr>
      <vt:lpstr>学习方式</vt:lpstr>
      <vt:lpstr>更多课程资源</vt:lpstr>
      <vt:lpstr>互动反馈</vt:lpstr>
      <vt:lpstr>PowerPoint 演示文稿</vt:lpstr>
      <vt:lpstr>视频平台</vt:lpstr>
      <vt:lpstr>PowerPoint 演示文稿</vt:lpstr>
      <vt:lpstr>网易云课堂-爱科技</vt:lpstr>
      <vt:lpstr>网易云课堂-上学期课程</vt:lpstr>
      <vt:lpstr>欢迎关注@文献管理，像风一样，将希望的种子带向四方！</vt:lpstr>
      <vt:lpstr>PowerPoint 演示文稿</vt:lpstr>
      <vt:lpstr>PowerPoint 演示文稿</vt:lpstr>
      <vt:lpstr>2004年第一次EN培训</vt:lpstr>
      <vt:lpstr>2006-2007电子手册</vt:lpstr>
      <vt:lpstr>2008年秋正式开课</vt:lpstr>
      <vt:lpstr>提升效率 助力科研 推动创新</vt:lpstr>
      <vt:lpstr>2013网络公开课</vt:lpstr>
      <vt:lpstr>欢迎分享</vt:lpstr>
      <vt:lpstr>小结</vt:lpstr>
      <vt:lpstr>建立三种意识</vt:lpstr>
      <vt:lpstr>致谢</vt:lpstr>
      <vt:lpstr>感谢助教团队的全体成员</vt:lpstr>
      <vt:lpstr>感谢所有网友们的支持、鼓励！</vt:lpstr>
      <vt:lpstr>PowerPoint 演示文稿</vt:lpstr>
      <vt:lpstr>PowerPoint 演示文稿</vt:lpstr>
      <vt:lpstr>PowerPoint 演示文稿</vt:lpstr>
    </vt:vector>
  </TitlesOfParts>
  <Company>USTC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zfluo</dc:creator>
  <cp:lastModifiedBy>walkinnet</cp:lastModifiedBy>
  <cp:revision>154</cp:revision>
  <dcterms:created xsi:type="dcterms:W3CDTF">2012-09-12T01:34:35Z</dcterms:created>
  <dcterms:modified xsi:type="dcterms:W3CDTF">2013-09-13T10:21:26Z</dcterms:modified>
</cp:coreProperties>
</file>